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43" r:id="rId3"/>
    <p:sldMasterId id="2147483755" r:id="rId4"/>
    <p:sldMasterId id="2147483938" r:id="rId5"/>
    <p:sldMasterId id="2147483950" r:id="rId6"/>
    <p:sldMasterId id="2147483962" r:id="rId7"/>
    <p:sldMasterId id="2147483974" r:id="rId8"/>
    <p:sldMasterId id="2147483986" r:id="rId9"/>
    <p:sldMasterId id="2147483998" r:id="rId10"/>
    <p:sldMasterId id="2147484034" r:id="rId11"/>
    <p:sldMasterId id="2147484046" r:id="rId12"/>
    <p:sldMasterId id="2147484058" r:id="rId13"/>
    <p:sldMasterId id="2147484070" r:id="rId14"/>
    <p:sldMasterId id="2147484082" r:id="rId15"/>
    <p:sldMasterId id="2147484094" r:id="rId16"/>
  </p:sldMasterIdLst>
  <p:notesMasterIdLst>
    <p:notesMasterId r:id="rId60"/>
  </p:notesMasterIdLst>
  <p:handoutMasterIdLst>
    <p:handoutMasterId r:id="rId61"/>
  </p:handoutMasterIdLst>
  <p:sldIdLst>
    <p:sldId id="267" r:id="rId17"/>
    <p:sldId id="300" r:id="rId18"/>
    <p:sldId id="287" r:id="rId19"/>
    <p:sldId id="288" r:id="rId20"/>
    <p:sldId id="284" r:id="rId21"/>
    <p:sldId id="311" r:id="rId22"/>
    <p:sldId id="310" r:id="rId23"/>
    <p:sldId id="301" r:id="rId24"/>
    <p:sldId id="304" r:id="rId25"/>
    <p:sldId id="305" r:id="rId26"/>
    <p:sldId id="276" r:id="rId27"/>
    <p:sldId id="289" r:id="rId28"/>
    <p:sldId id="292" r:id="rId29"/>
    <p:sldId id="268" r:id="rId30"/>
    <p:sldId id="290" r:id="rId31"/>
    <p:sldId id="262" r:id="rId32"/>
    <p:sldId id="306" r:id="rId33"/>
    <p:sldId id="295" r:id="rId34"/>
    <p:sldId id="307" r:id="rId35"/>
    <p:sldId id="291" r:id="rId36"/>
    <p:sldId id="312" r:id="rId37"/>
    <p:sldId id="293" r:id="rId38"/>
    <p:sldId id="317" r:id="rId39"/>
    <p:sldId id="316" r:id="rId40"/>
    <p:sldId id="330" r:id="rId41"/>
    <p:sldId id="296" r:id="rId42"/>
    <p:sldId id="315" r:id="rId43"/>
    <p:sldId id="314" r:id="rId44"/>
    <p:sldId id="331" r:id="rId45"/>
    <p:sldId id="277" r:id="rId46"/>
    <p:sldId id="329" r:id="rId47"/>
    <p:sldId id="328" r:id="rId48"/>
    <p:sldId id="327" r:id="rId49"/>
    <p:sldId id="318" r:id="rId50"/>
    <p:sldId id="294" r:id="rId51"/>
    <p:sldId id="279" r:id="rId52"/>
    <p:sldId id="321" r:id="rId53"/>
    <p:sldId id="322" r:id="rId54"/>
    <p:sldId id="324" r:id="rId55"/>
    <p:sldId id="323" r:id="rId56"/>
    <p:sldId id="280" r:id="rId57"/>
    <p:sldId id="325" r:id="rId58"/>
    <p:sldId id="326" r:id="rId59"/>
  </p:sldIdLst>
  <p:sldSz cx="9144000" cy="6858000" type="screen4x3"/>
  <p:notesSz cx="92360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6699"/>
    <a:srgbClr val="007DDA"/>
    <a:srgbClr val="0303D7"/>
    <a:srgbClr val="A50021"/>
    <a:srgbClr val="191997"/>
    <a:srgbClr val="00589A"/>
    <a:srgbClr val="00CC99"/>
    <a:srgbClr val="4554DF"/>
    <a:srgbClr val="1B2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1276" autoAdjust="0"/>
  </p:normalViewPr>
  <p:slideViewPr>
    <p:cSldViewPr>
      <p:cViewPr varScale="1">
        <p:scale>
          <a:sx n="103" d="100"/>
          <a:sy n="103" d="100"/>
        </p:scale>
        <p:origin x="1056" y="10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61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11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2.bin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14.bin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7151263860531527"/>
          <c:y val="0.10246140112909019"/>
          <c:w val="0.67184259443328953"/>
          <c:h val="0.80737306933032038"/>
        </c:manualLayout>
      </c:layout>
      <c:pieChart>
        <c:varyColors val="1"/>
        <c:ser>
          <c:idx val="0"/>
          <c:order val="0"/>
          <c:spPr>
            <a:solidFill>
              <a:srgbClr val="FF0000"/>
            </a:solidFill>
            <a:ln w="12700"/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A65-4E94-8B96-063B673D52FC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A65-4E94-8B96-063B673D52FC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A65-4E94-8B96-063B673D52FC}"/>
              </c:ext>
            </c:extLst>
          </c:dPt>
          <c:dLbls>
            <c:dLbl>
              <c:idx val="0"/>
              <c:layout>
                <c:manualLayout>
                  <c:x val="-0.22751900984572176"/>
                  <c:y val="5.280113051444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A65-4E94-8B96-063B673D52FC}"/>
                </c:ext>
              </c:extLst>
            </c:dLbl>
            <c:dLbl>
              <c:idx val="1"/>
              <c:layout>
                <c:manualLayout>
                  <c:x val="0.17834224962179793"/>
                  <c:y val="-0.169453397221527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A65-4E94-8B96-063B673D52FC}"/>
                </c:ext>
              </c:extLst>
            </c:dLbl>
            <c:dLbl>
              <c:idx val="2"/>
              <c:layout>
                <c:manualLayout>
                  <c:x val="0.12290376650920642"/>
                  <c:y val="0.180850391621720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A65-4E94-8B96-063B673D52FC}"/>
                </c:ext>
              </c:extLst>
            </c:dLbl>
            <c:numFmt formatCode="0%" sourceLinked="0"/>
            <c:spPr>
              <a:ln w="25400"/>
            </c:spPr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'[Chart in Microsoft Word]Sheet2'!$A$4:$A$6</c:f>
              <c:numCache>
                <c:formatCode>General</c:formatCode>
                <c:ptCount val="3"/>
                <c:pt idx="0">
                  <c:v>0.42099999999999999</c:v>
                </c:pt>
                <c:pt idx="1">
                  <c:v>0.42799999999999999</c:v>
                </c:pt>
                <c:pt idx="2">
                  <c:v>0.151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65-4E94-8B96-063B673D5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 w="19050"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A2D-424C-970A-2D73FD1E1DF5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A2D-424C-970A-2D73FD1E1DF5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A2D-424C-970A-2D73FD1E1DF5}"/>
              </c:ext>
            </c:extLst>
          </c:dPt>
          <c:dLbls>
            <c:dLbl>
              <c:idx val="1"/>
              <c:layout>
                <c:manualLayout>
                  <c:x val="-0.16287478127734034"/>
                  <c:y val="-0.149350758238553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A2D-424C-970A-2D73FD1E1DF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'[Chart in Microsoft Word]Sheet2'!$A$8:$A$10</c:f>
              <c:numCache>
                <c:formatCode>General</c:formatCode>
                <c:ptCount val="3"/>
                <c:pt idx="0">
                  <c:v>0.188</c:v>
                </c:pt>
                <c:pt idx="1">
                  <c:v>0.28299999999999997</c:v>
                </c:pt>
                <c:pt idx="2">
                  <c:v>0.52900000000000003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2D-424C-970A-2D73FD1E1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75272338745267"/>
          <c:y val="0.10092765748031496"/>
          <c:w val="0.81959049761636937"/>
          <c:h val="0.69911116579177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tables_forgraph!$B$5</c:f>
              <c:strCache>
                <c:ptCount val="1"/>
                <c:pt idx="0">
                  <c:v>1979-2012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4.3465052979488675E-3"/>
                  <c:y val="0.11971073928258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84D-4B2F-B15B-E3F164D35F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tables_forgraph!$C$8:$H$8</c:f>
              <c:strCache>
                <c:ptCount val="6"/>
                <c:pt idx="0">
                  <c:v>Lowest fifth</c:v>
                </c:pt>
                <c:pt idx="1">
                  <c:v>Second fifth</c:v>
                </c:pt>
                <c:pt idx="2">
                  <c:v>Third fifth</c:v>
                </c:pt>
                <c:pt idx="3">
                  <c:v>Fourth fifth</c:v>
                </c:pt>
                <c:pt idx="4">
                  <c:v>Highest fifth</c:v>
                </c:pt>
                <c:pt idx="5">
                  <c:v>Top 5 percent</c:v>
                </c:pt>
              </c:strCache>
            </c:strRef>
          </c:cat>
          <c:val>
            <c:numRef>
              <c:f>tables_forgraph!$C$5:$H$5</c:f>
              <c:numCache>
                <c:formatCode>0%</c:formatCode>
                <c:ptCount val="6"/>
                <c:pt idx="0">
                  <c:v>-0.12135124519561091</c:v>
                </c:pt>
                <c:pt idx="1">
                  <c:v>-1.0428078094230075E-3</c:v>
                </c:pt>
                <c:pt idx="2">
                  <c:v>8.3592559777966979E-2</c:v>
                </c:pt>
                <c:pt idx="3">
                  <c:v>0.20300619774405204</c:v>
                </c:pt>
                <c:pt idx="4">
                  <c:v>0.48804911487187752</c:v>
                </c:pt>
                <c:pt idx="5">
                  <c:v>0.74862180334798611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4D-4B2F-B15B-E3F164D35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53356544"/>
        <c:axId val="153387008"/>
      </c:barChart>
      <c:catAx>
        <c:axId val="15335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387008"/>
        <c:crosses val="autoZero"/>
        <c:auto val="1"/>
        <c:lblAlgn val="ctr"/>
        <c:lblOffset val="100"/>
        <c:noMultiLvlLbl val="0"/>
      </c:catAx>
      <c:valAx>
        <c:axId val="153387008"/>
        <c:scaling>
          <c:orientation val="minMax"/>
          <c:max val="1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356544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50800" cap="flat" cmpd="sng" algn="ctr">
      <a:solidFill>
        <a:srgbClr val="0070C0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5608703117717733E-2"/>
          <c:y val="5.2874953130858694E-2"/>
          <c:w val="0.88946917850221896"/>
          <c:h val="0.918059617547807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801A3"/>
            </a:solidFill>
            <a:scene3d>
              <a:camera prst="orthographicFront"/>
              <a:lightRig rig="threePt" dir="t"/>
            </a:scene3d>
            <a:sp3d>
              <a:bevelT w="203200"/>
            </a:sp3d>
          </c:spPr>
          <c:invertIfNegative val="0"/>
          <c:val>
            <c:numRef>
              <c:f>Sheet1!$D$3:$D$9</c:f>
              <c:numCache>
                <c:formatCode>General</c:formatCode>
                <c:ptCount val="7"/>
                <c:pt idx="0">
                  <c:v>24</c:v>
                </c:pt>
                <c:pt idx="1">
                  <c:v>27</c:v>
                </c:pt>
                <c:pt idx="2">
                  <c:v>35</c:v>
                </c:pt>
                <c:pt idx="3">
                  <c:v>71</c:v>
                </c:pt>
                <c:pt idx="4">
                  <c:v>116</c:v>
                </c:pt>
                <c:pt idx="5">
                  <c:v>300</c:v>
                </c:pt>
                <c:pt idx="6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72-4F4C-AD2E-CF5C3D6A9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154544384"/>
        <c:axId val="154558464"/>
      </c:barChart>
      <c:catAx>
        <c:axId val="154544384"/>
        <c:scaling>
          <c:orientation val="minMax"/>
        </c:scaling>
        <c:delete val="1"/>
        <c:axPos val="b"/>
        <c:majorTickMark val="out"/>
        <c:minorTickMark val="none"/>
        <c:tickLblPos val="none"/>
        <c:crossAx val="154558464"/>
        <c:crosses val="autoZero"/>
        <c:auto val="1"/>
        <c:lblAlgn val="ctr"/>
        <c:lblOffset val="100"/>
        <c:noMultiLvlLbl val="0"/>
      </c:catAx>
      <c:valAx>
        <c:axId val="154558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Calibri" pitchFamily="34" charset="0"/>
              </a:defRPr>
            </a:pPr>
            <a:endParaRPr lang="en-US"/>
          </a:p>
        </c:txPr>
        <c:crossAx val="1545443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914287106223089"/>
          <c:y val="2.591283863368669E-2"/>
          <c:w val="0.68587853432474077"/>
          <c:h val="0.80788403216382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  Poverty rate (2010)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B1-49B5-B106-B4E31077F305}"/>
              </c:ext>
            </c:extLst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Sheet1!$D$2:$D$13</c:f>
              <c:strCache>
                <c:ptCount val="12"/>
                <c:pt idx="0">
                  <c:v>Netherlands</c:v>
                </c:pt>
                <c:pt idx="1">
                  <c:v>France</c:v>
                </c:pt>
                <c:pt idx="2">
                  <c:v>Norway</c:v>
                </c:pt>
                <c:pt idx="3">
                  <c:v>Finland</c:v>
                </c:pt>
                <c:pt idx="4">
                  <c:v>Sweden</c:v>
                </c:pt>
                <c:pt idx="5">
                  <c:v>Luxembourg</c:v>
                </c:pt>
                <c:pt idx="6">
                  <c:v>Germany</c:v>
                </c:pt>
                <c:pt idx="7">
                  <c:v>United Kingdom</c:v>
                </c:pt>
                <c:pt idx="8">
                  <c:v>OECD</c:v>
                </c:pt>
                <c:pt idx="9">
                  <c:v>Canada</c:v>
                </c:pt>
                <c:pt idx="10">
                  <c:v>Australia</c:v>
                </c:pt>
                <c:pt idx="11">
                  <c:v>United States</c:v>
                </c:pt>
              </c:strCache>
            </c:strRef>
          </c:cat>
          <c:val>
            <c:numRef>
              <c:f>Sheet1!$E$2:$E$13</c:f>
              <c:numCache>
                <c:formatCode>0.00%</c:formatCode>
                <c:ptCount val="12"/>
                <c:pt idx="0">
                  <c:v>7.1824608765595419E-2</c:v>
                </c:pt>
                <c:pt idx="1">
                  <c:v>7.2000000000000008E-2</c:v>
                </c:pt>
                <c:pt idx="2">
                  <c:v>7.7899999999999997E-2</c:v>
                </c:pt>
                <c:pt idx="3">
                  <c:v>7.9625267074342462E-2</c:v>
                </c:pt>
                <c:pt idx="4">
                  <c:v>8.3543000000000006E-2</c:v>
                </c:pt>
                <c:pt idx="5">
                  <c:v>8.5121318112262243E-2</c:v>
                </c:pt>
                <c:pt idx="6">
                  <c:v>8.9300000000000004E-2</c:v>
                </c:pt>
                <c:pt idx="7">
                  <c:v>0.10995063556484143</c:v>
                </c:pt>
                <c:pt idx="8">
                  <c:v>0.1102637918081406</c:v>
                </c:pt>
                <c:pt idx="9">
                  <c:v>0.12043152310000001</c:v>
                </c:pt>
                <c:pt idx="10">
                  <c:v>0.14639651331246939</c:v>
                </c:pt>
                <c:pt idx="11">
                  <c:v>0.17324564379999999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B1-49B5-B106-B4E31077F3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53017344"/>
        <c:axId val="156979968"/>
      </c:barChart>
      <c:catAx>
        <c:axId val="1530173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56979968"/>
        <c:crosses val="autoZero"/>
        <c:auto val="1"/>
        <c:lblAlgn val="ctr"/>
        <c:lblOffset val="100"/>
        <c:noMultiLvlLbl val="0"/>
      </c:catAx>
      <c:valAx>
        <c:axId val="156979968"/>
        <c:scaling>
          <c:orientation val="minMax"/>
        </c:scaling>
        <c:delete val="0"/>
        <c:axPos val="b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5301734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18034258875535"/>
          <c:y val="3.9819856979325496E-2"/>
          <c:w val="0.72837466040429166"/>
          <c:h val="0.85619400944511115"/>
        </c:manualLayout>
      </c:layout>
      <c:lineChart>
        <c:grouping val="standard"/>
        <c:varyColors val="0"/>
        <c:ser>
          <c:idx val="2"/>
          <c:order val="1"/>
          <c:tx>
            <c:strRef>
              <c:f>Graph_data!$E$3</c:f>
              <c:strCache>
                <c:ptCount val="1"/>
                <c:pt idx="0">
                  <c:v>Children under 18</c:v>
                </c:pt>
              </c:strCache>
            </c:strRef>
          </c:tx>
          <c:spPr>
            <a:ln w="50800" cap="rnd">
              <a:solidFill>
                <a:srgbClr val="0303D7"/>
              </a:solidFill>
              <a:round/>
            </a:ln>
            <a:effectLst/>
          </c:spPr>
          <c:marker>
            <c:symbol val="none"/>
          </c:marker>
          <c:dLbls>
            <c:dLbl>
              <c:idx val="30"/>
              <c:layout>
                <c:manualLayout>
                  <c:x val="-5.7075332688677018E-2"/>
                  <c:y val="7.97621391076114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600"/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8F9-44CA-97C6-6220C10BEB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Graph_data!$B$34:$B$88</c:f>
              <c:strCache>
                <c:ptCount val="55"/>
                <c:pt idx="0">
                  <c:v>1959</c:v>
                </c:pt>
                <c:pt idx="1">
                  <c:v>1960</c:v>
                </c:pt>
                <c:pt idx="2">
                  <c:v>1961</c:v>
                </c:pt>
                <c:pt idx="3">
                  <c:v>1962</c:v>
                </c:pt>
                <c:pt idx="4">
                  <c:v>1963</c:v>
                </c:pt>
                <c:pt idx="5">
                  <c:v>1964</c:v>
                </c:pt>
                <c:pt idx="6">
                  <c:v>1965</c:v>
                </c:pt>
                <c:pt idx="7">
                  <c:v>1966</c:v>
                </c:pt>
                <c:pt idx="8">
                  <c:v>1967</c:v>
                </c:pt>
                <c:pt idx="9">
                  <c:v>1968</c:v>
                </c:pt>
                <c:pt idx="10">
                  <c:v>1969</c:v>
                </c:pt>
                <c:pt idx="11">
                  <c:v>1970</c:v>
                </c:pt>
                <c:pt idx="12">
                  <c:v>1971</c:v>
                </c:pt>
                <c:pt idx="13">
                  <c:v>1972</c:v>
                </c:pt>
                <c:pt idx="14">
                  <c:v>1973</c:v>
                </c:pt>
                <c:pt idx="15">
                  <c:v>1974</c:v>
                </c:pt>
                <c:pt idx="16">
                  <c:v>1975</c:v>
                </c:pt>
                <c:pt idx="17">
                  <c:v>1976</c:v>
                </c:pt>
                <c:pt idx="18">
                  <c:v>1977</c:v>
                </c:pt>
                <c:pt idx="19">
                  <c:v>1978</c:v>
                </c:pt>
                <c:pt idx="20">
                  <c:v>1979</c:v>
                </c:pt>
                <c:pt idx="21">
                  <c:v>1980</c:v>
                </c:pt>
                <c:pt idx="22">
                  <c:v>1981</c:v>
                </c:pt>
                <c:pt idx="23">
                  <c:v>1982</c:v>
                </c:pt>
                <c:pt idx="24">
                  <c:v>1983</c:v>
                </c:pt>
                <c:pt idx="25">
                  <c:v>1984</c:v>
                </c:pt>
                <c:pt idx="26">
                  <c:v>1985</c:v>
                </c:pt>
                <c:pt idx="27">
                  <c:v>1986</c:v>
                </c:pt>
                <c:pt idx="28">
                  <c:v>1987</c:v>
                </c:pt>
                <c:pt idx="29">
                  <c:v>1988</c:v>
                </c:pt>
                <c:pt idx="30">
                  <c:v>1989</c:v>
                </c:pt>
                <c:pt idx="31">
                  <c:v>1990</c:v>
                </c:pt>
                <c:pt idx="32">
                  <c:v>1991</c:v>
                </c:pt>
                <c:pt idx="33">
                  <c:v>1992</c:v>
                </c:pt>
                <c:pt idx="34">
                  <c:v>1993</c:v>
                </c:pt>
                <c:pt idx="35">
                  <c:v>1994</c:v>
                </c:pt>
                <c:pt idx="36">
                  <c:v>1995</c:v>
                </c:pt>
                <c:pt idx="37">
                  <c:v>1996</c:v>
                </c:pt>
                <c:pt idx="38">
                  <c:v>1997</c:v>
                </c:pt>
                <c:pt idx="39">
                  <c:v>1998</c:v>
                </c:pt>
                <c:pt idx="40">
                  <c:v>1999</c:v>
                </c:pt>
                <c:pt idx="41">
                  <c:v>2000</c:v>
                </c:pt>
                <c:pt idx="42">
                  <c:v>2001</c:v>
                </c:pt>
                <c:pt idx="43">
                  <c:v>2002</c:v>
                </c:pt>
                <c:pt idx="44">
                  <c:v>2003</c:v>
                </c:pt>
                <c:pt idx="45">
                  <c:v>2004</c:v>
                </c:pt>
                <c:pt idx="46">
                  <c:v>2005</c:v>
                </c:pt>
                <c:pt idx="47">
                  <c:v>2006</c:v>
                </c:pt>
                <c:pt idx="48">
                  <c:v>2007</c:v>
                </c:pt>
                <c:pt idx="49">
                  <c:v>2008</c:v>
                </c:pt>
                <c:pt idx="50">
                  <c:v>2009</c:v>
                </c:pt>
                <c:pt idx="51">
                  <c:v>2010</c:v>
                </c:pt>
                <c:pt idx="52">
                  <c:v>2011</c:v>
                </c:pt>
                <c:pt idx="53">
                  <c:v>2012</c:v>
                </c:pt>
                <c:pt idx="54">
                  <c:v>2013</c:v>
                </c:pt>
              </c:strCache>
            </c:strRef>
          </c:cat>
          <c:val>
            <c:numRef>
              <c:f>Graph_data!$E$34:$E$88</c:f>
              <c:numCache>
                <c:formatCode>0.0</c:formatCode>
                <c:ptCount val="55"/>
                <c:pt idx="0">
                  <c:v>26.9</c:v>
                </c:pt>
                <c:pt idx="1">
                  <c:v>26.5</c:v>
                </c:pt>
                <c:pt idx="2">
                  <c:v>25.2</c:v>
                </c:pt>
                <c:pt idx="3">
                  <c:v>24.7</c:v>
                </c:pt>
                <c:pt idx="4">
                  <c:v>22.8</c:v>
                </c:pt>
                <c:pt idx="5">
                  <c:v>22.7</c:v>
                </c:pt>
                <c:pt idx="6">
                  <c:v>20.7</c:v>
                </c:pt>
                <c:pt idx="7">
                  <c:v>17.399999999999999</c:v>
                </c:pt>
                <c:pt idx="8">
                  <c:v>16.3</c:v>
                </c:pt>
                <c:pt idx="9">
                  <c:v>15.3</c:v>
                </c:pt>
                <c:pt idx="10">
                  <c:v>13.8</c:v>
                </c:pt>
                <c:pt idx="11">
                  <c:v>14.9</c:v>
                </c:pt>
                <c:pt idx="12">
                  <c:v>15.1</c:v>
                </c:pt>
                <c:pt idx="13">
                  <c:v>14.9</c:v>
                </c:pt>
                <c:pt idx="14">
                  <c:v>14.2</c:v>
                </c:pt>
                <c:pt idx="15">
                  <c:v>15.1</c:v>
                </c:pt>
                <c:pt idx="16">
                  <c:v>16.8</c:v>
                </c:pt>
                <c:pt idx="17">
                  <c:v>15.8</c:v>
                </c:pt>
                <c:pt idx="18">
                  <c:v>16</c:v>
                </c:pt>
                <c:pt idx="19">
                  <c:v>15.7</c:v>
                </c:pt>
                <c:pt idx="20">
                  <c:v>16</c:v>
                </c:pt>
                <c:pt idx="21">
                  <c:v>17.899999999999999</c:v>
                </c:pt>
                <c:pt idx="22">
                  <c:v>19.5</c:v>
                </c:pt>
                <c:pt idx="23">
                  <c:v>21.3</c:v>
                </c:pt>
                <c:pt idx="24">
                  <c:v>21.8</c:v>
                </c:pt>
                <c:pt idx="25">
                  <c:v>21</c:v>
                </c:pt>
                <c:pt idx="26">
                  <c:v>20.100000000000001</c:v>
                </c:pt>
                <c:pt idx="27">
                  <c:v>19.8</c:v>
                </c:pt>
                <c:pt idx="28">
                  <c:v>19.7</c:v>
                </c:pt>
                <c:pt idx="29">
                  <c:v>19</c:v>
                </c:pt>
                <c:pt idx="30">
                  <c:v>19</c:v>
                </c:pt>
                <c:pt idx="31">
                  <c:v>19.899999999999999</c:v>
                </c:pt>
                <c:pt idx="32">
                  <c:v>21.1</c:v>
                </c:pt>
                <c:pt idx="33">
                  <c:v>21.6</c:v>
                </c:pt>
                <c:pt idx="34">
                  <c:v>22</c:v>
                </c:pt>
                <c:pt idx="35">
                  <c:v>21.2</c:v>
                </c:pt>
                <c:pt idx="36">
                  <c:v>20.2</c:v>
                </c:pt>
                <c:pt idx="37">
                  <c:v>19.8</c:v>
                </c:pt>
                <c:pt idx="38">
                  <c:v>19.2</c:v>
                </c:pt>
                <c:pt idx="39">
                  <c:v>18.3</c:v>
                </c:pt>
                <c:pt idx="40">
                  <c:v>16.600000000000001</c:v>
                </c:pt>
                <c:pt idx="41">
                  <c:v>15.6</c:v>
                </c:pt>
                <c:pt idx="42">
                  <c:v>15.8</c:v>
                </c:pt>
                <c:pt idx="43">
                  <c:v>16.3</c:v>
                </c:pt>
                <c:pt idx="44">
                  <c:v>17.2</c:v>
                </c:pt>
                <c:pt idx="45">
                  <c:v>17.3</c:v>
                </c:pt>
                <c:pt idx="46">
                  <c:v>17.100000000000001</c:v>
                </c:pt>
                <c:pt idx="47">
                  <c:v>16.899999999999999</c:v>
                </c:pt>
                <c:pt idx="48">
                  <c:v>17.600000000000001</c:v>
                </c:pt>
                <c:pt idx="49">
                  <c:v>18.5</c:v>
                </c:pt>
                <c:pt idx="50">
                  <c:v>20.100000000000001</c:v>
                </c:pt>
                <c:pt idx="51">
                  <c:v>21.5</c:v>
                </c:pt>
                <c:pt idx="52">
                  <c:v>21.4</c:v>
                </c:pt>
                <c:pt idx="53">
                  <c:v>21.3</c:v>
                </c:pt>
                <c:pt idx="54">
                  <c:v>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F9-44CA-97C6-6220C10BEB49}"/>
            </c:ext>
          </c:extLst>
        </c:ser>
        <c:ser>
          <c:idx val="3"/>
          <c:order val="2"/>
          <c:tx>
            <c:strRef>
              <c:f>Graph_data!$F$3</c:f>
              <c:strCache>
                <c:ptCount val="1"/>
                <c:pt idx="0">
                  <c:v>Children under 6</c:v>
                </c:pt>
              </c:strCache>
            </c:strRef>
          </c:tx>
          <c:spPr>
            <a:ln w="50800" cap="rnd">
              <a:solidFill>
                <a:srgbClr val="00CC99"/>
              </a:solidFill>
              <a:round/>
            </a:ln>
            <a:effectLst/>
          </c:spPr>
          <c:marker>
            <c:symbol val="none"/>
          </c:marker>
          <c:dLbls>
            <c:dLbl>
              <c:idx val="34"/>
              <c:layout>
                <c:manualLayout>
                  <c:x val="-8.7876755733179868E-3"/>
                  <c:y val="-2.017220070609055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8F9-44CA-97C6-6220C10BEB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Graph_data!$B$34:$B$88</c:f>
              <c:strCache>
                <c:ptCount val="55"/>
                <c:pt idx="0">
                  <c:v>1959</c:v>
                </c:pt>
                <c:pt idx="1">
                  <c:v>1960</c:v>
                </c:pt>
                <c:pt idx="2">
                  <c:v>1961</c:v>
                </c:pt>
                <c:pt idx="3">
                  <c:v>1962</c:v>
                </c:pt>
                <c:pt idx="4">
                  <c:v>1963</c:v>
                </c:pt>
                <c:pt idx="5">
                  <c:v>1964</c:v>
                </c:pt>
                <c:pt idx="6">
                  <c:v>1965</c:v>
                </c:pt>
                <c:pt idx="7">
                  <c:v>1966</c:v>
                </c:pt>
                <c:pt idx="8">
                  <c:v>1967</c:v>
                </c:pt>
                <c:pt idx="9">
                  <c:v>1968</c:v>
                </c:pt>
                <c:pt idx="10">
                  <c:v>1969</c:v>
                </c:pt>
                <c:pt idx="11">
                  <c:v>1970</c:v>
                </c:pt>
                <c:pt idx="12">
                  <c:v>1971</c:v>
                </c:pt>
                <c:pt idx="13">
                  <c:v>1972</c:v>
                </c:pt>
                <c:pt idx="14">
                  <c:v>1973</c:v>
                </c:pt>
                <c:pt idx="15">
                  <c:v>1974</c:v>
                </c:pt>
                <c:pt idx="16">
                  <c:v>1975</c:v>
                </c:pt>
                <c:pt idx="17">
                  <c:v>1976</c:v>
                </c:pt>
                <c:pt idx="18">
                  <c:v>1977</c:v>
                </c:pt>
                <c:pt idx="19">
                  <c:v>1978</c:v>
                </c:pt>
                <c:pt idx="20">
                  <c:v>1979</c:v>
                </c:pt>
                <c:pt idx="21">
                  <c:v>1980</c:v>
                </c:pt>
                <c:pt idx="22">
                  <c:v>1981</c:v>
                </c:pt>
                <c:pt idx="23">
                  <c:v>1982</c:v>
                </c:pt>
                <c:pt idx="24">
                  <c:v>1983</c:v>
                </c:pt>
                <c:pt idx="25">
                  <c:v>1984</c:v>
                </c:pt>
                <c:pt idx="26">
                  <c:v>1985</c:v>
                </c:pt>
                <c:pt idx="27">
                  <c:v>1986</c:v>
                </c:pt>
                <c:pt idx="28">
                  <c:v>1987</c:v>
                </c:pt>
                <c:pt idx="29">
                  <c:v>1988</c:v>
                </c:pt>
                <c:pt idx="30">
                  <c:v>1989</c:v>
                </c:pt>
                <c:pt idx="31">
                  <c:v>1990</c:v>
                </c:pt>
                <c:pt idx="32">
                  <c:v>1991</c:v>
                </c:pt>
                <c:pt idx="33">
                  <c:v>1992</c:v>
                </c:pt>
                <c:pt idx="34">
                  <c:v>1993</c:v>
                </c:pt>
                <c:pt idx="35">
                  <c:v>1994</c:v>
                </c:pt>
                <c:pt idx="36">
                  <c:v>1995</c:v>
                </c:pt>
                <c:pt idx="37">
                  <c:v>1996</c:v>
                </c:pt>
                <c:pt idx="38">
                  <c:v>1997</c:v>
                </c:pt>
                <c:pt idx="39">
                  <c:v>1998</c:v>
                </c:pt>
                <c:pt idx="40">
                  <c:v>1999</c:v>
                </c:pt>
                <c:pt idx="41">
                  <c:v>2000</c:v>
                </c:pt>
                <c:pt idx="42">
                  <c:v>2001</c:v>
                </c:pt>
                <c:pt idx="43">
                  <c:v>2002</c:v>
                </c:pt>
                <c:pt idx="44">
                  <c:v>2003</c:v>
                </c:pt>
                <c:pt idx="45">
                  <c:v>2004</c:v>
                </c:pt>
                <c:pt idx="46">
                  <c:v>2005</c:v>
                </c:pt>
                <c:pt idx="47">
                  <c:v>2006</c:v>
                </c:pt>
                <c:pt idx="48">
                  <c:v>2007</c:v>
                </c:pt>
                <c:pt idx="49">
                  <c:v>2008</c:v>
                </c:pt>
                <c:pt idx="50">
                  <c:v>2009</c:v>
                </c:pt>
                <c:pt idx="51">
                  <c:v>2010</c:v>
                </c:pt>
                <c:pt idx="52">
                  <c:v>2011</c:v>
                </c:pt>
                <c:pt idx="53">
                  <c:v>2012</c:v>
                </c:pt>
                <c:pt idx="54">
                  <c:v>2013</c:v>
                </c:pt>
              </c:strCache>
            </c:strRef>
          </c:cat>
          <c:val>
            <c:numRef>
              <c:f>Graph_data!$F$34:$F$88</c:f>
              <c:numCache>
                <c:formatCode>General</c:formatCode>
                <c:ptCount val="55"/>
                <c:pt idx="10" formatCode="0.0">
                  <c:v>15.3</c:v>
                </c:pt>
                <c:pt idx="11" formatCode="0.0">
                  <c:v>16.600000000000001</c:v>
                </c:pt>
                <c:pt idx="12" formatCode="0.0">
                  <c:v>16.899999999999999</c:v>
                </c:pt>
                <c:pt idx="13" formatCode="0.0">
                  <c:v>16.100000000000001</c:v>
                </c:pt>
                <c:pt idx="14" formatCode="0.0">
                  <c:v>15.7</c:v>
                </c:pt>
                <c:pt idx="15" formatCode="0.0">
                  <c:v>16.899999999999999</c:v>
                </c:pt>
                <c:pt idx="16" formatCode="0.0">
                  <c:v>18.2</c:v>
                </c:pt>
                <c:pt idx="17" formatCode="0.0">
                  <c:v>17.7</c:v>
                </c:pt>
                <c:pt idx="18" formatCode="0.0">
                  <c:v>18.100000000000001</c:v>
                </c:pt>
                <c:pt idx="19" formatCode="0.0">
                  <c:v>17.2</c:v>
                </c:pt>
                <c:pt idx="20" formatCode="0.0">
                  <c:v>17.899999999999999</c:v>
                </c:pt>
                <c:pt idx="21" formatCode="0.0">
                  <c:v>20.3</c:v>
                </c:pt>
                <c:pt idx="22" formatCode="0.0">
                  <c:v>22</c:v>
                </c:pt>
                <c:pt idx="23" formatCode="0.0">
                  <c:v>23.3</c:v>
                </c:pt>
                <c:pt idx="24" formatCode="0.0">
                  <c:v>24.6</c:v>
                </c:pt>
                <c:pt idx="25" formatCode="0.0">
                  <c:v>23.4</c:v>
                </c:pt>
                <c:pt idx="26" formatCode="0.0">
                  <c:v>22.6</c:v>
                </c:pt>
                <c:pt idx="27" formatCode="0.0">
                  <c:v>21.6</c:v>
                </c:pt>
                <c:pt idx="28" formatCode="0.0">
                  <c:v>22.3</c:v>
                </c:pt>
                <c:pt idx="29" formatCode="0.0">
                  <c:v>21.8</c:v>
                </c:pt>
                <c:pt idx="30" formatCode="0.0">
                  <c:v>21.9</c:v>
                </c:pt>
                <c:pt idx="31" formatCode="0.0">
                  <c:v>23</c:v>
                </c:pt>
                <c:pt idx="32" formatCode="0.0">
                  <c:v>24</c:v>
                </c:pt>
                <c:pt idx="33" formatCode="0.0">
                  <c:v>25.7</c:v>
                </c:pt>
                <c:pt idx="34" formatCode="0.0">
                  <c:v>25.6</c:v>
                </c:pt>
                <c:pt idx="35" formatCode="0.0">
                  <c:v>24.5</c:v>
                </c:pt>
                <c:pt idx="36" formatCode="0.0">
                  <c:v>23.7</c:v>
                </c:pt>
                <c:pt idx="37" formatCode="0.0">
                  <c:v>22.7</c:v>
                </c:pt>
                <c:pt idx="38" formatCode="0.0">
                  <c:v>21.6</c:v>
                </c:pt>
                <c:pt idx="39" formatCode="0.0">
                  <c:v>20.6</c:v>
                </c:pt>
                <c:pt idx="40" formatCode="0.0">
                  <c:v>18.399999999999999</c:v>
                </c:pt>
                <c:pt idx="41" formatCode="0.0">
                  <c:v>17.8</c:v>
                </c:pt>
                <c:pt idx="42" formatCode="0.0">
                  <c:v>18.2</c:v>
                </c:pt>
                <c:pt idx="43" formatCode="0.0">
                  <c:v>18.5</c:v>
                </c:pt>
                <c:pt idx="44" formatCode="0.0">
                  <c:v>19.8</c:v>
                </c:pt>
                <c:pt idx="45" formatCode="0.0">
                  <c:v>20</c:v>
                </c:pt>
                <c:pt idx="46" formatCode="0.0">
                  <c:v>20</c:v>
                </c:pt>
                <c:pt idx="47" formatCode="0.0">
                  <c:v>20</c:v>
                </c:pt>
                <c:pt idx="48" formatCode="0.0">
                  <c:v>20.8</c:v>
                </c:pt>
                <c:pt idx="49" formatCode="0.0">
                  <c:v>21.3</c:v>
                </c:pt>
                <c:pt idx="50" formatCode="0.0">
                  <c:v>23.8</c:v>
                </c:pt>
                <c:pt idx="51" formatCode="0.0">
                  <c:v>25.3</c:v>
                </c:pt>
                <c:pt idx="52" formatCode="0.0">
                  <c:v>24.5</c:v>
                </c:pt>
                <c:pt idx="53" formatCode="0.0">
                  <c:v>24.4</c:v>
                </c:pt>
                <c:pt idx="54" formatCode="0.0">
                  <c:v>22.2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8F9-44CA-97C6-6220C10BE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922624"/>
        <c:axId val="156924160"/>
      </c:lineChart>
      <c:lineChart>
        <c:grouping val="standard"/>
        <c:varyColors val="0"/>
        <c:ser>
          <c:idx val="0"/>
          <c:order val="0"/>
          <c:tx>
            <c:strRef>
              <c:f>Graph_data!$C$3</c:f>
              <c:strCache>
                <c:ptCount val="1"/>
                <c:pt idx="0">
                  <c:v>GDP per capita</c:v>
                </c:pt>
              </c:strCache>
            </c:strRef>
          </c:tx>
          <c:spPr>
            <a:ln w="4762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45"/>
              <c:layout>
                <c:manualLayout>
                  <c:x val="-0.16978749366855458"/>
                  <c:y val="-4.107155876348789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8F9-44CA-97C6-6220C10BEB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Graph_data!$B$34:$B$88</c:f>
              <c:strCache>
                <c:ptCount val="55"/>
                <c:pt idx="0">
                  <c:v>1959</c:v>
                </c:pt>
                <c:pt idx="1">
                  <c:v>1960</c:v>
                </c:pt>
                <c:pt idx="2">
                  <c:v>1961</c:v>
                </c:pt>
                <c:pt idx="3">
                  <c:v>1962</c:v>
                </c:pt>
                <c:pt idx="4">
                  <c:v>1963</c:v>
                </c:pt>
                <c:pt idx="5">
                  <c:v>1964</c:v>
                </c:pt>
                <c:pt idx="6">
                  <c:v>1965</c:v>
                </c:pt>
                <c:pt idx="7">
                  <c:v>1966</c:v>
                </c:pt>
                <c:pt idx="8">
                  <c:v>1967</c:v>
                </c:pt>
                <c:pt idx="9">
                  <c:v>1968</c:v>
                </c:pt>
                <c:pt idx="10">
                  <c:v>1969</c:v>
                </c:pt>
                <c:pt idx="11">
                  <c:v>1970</c:v>
                </c:pt>
                <c:pt idx="12">
                  <c:v>1971</c:v>
                </c:pt>
                <c:pt idx="13">
                  <c:v>1972</c:v>
                </c:pt>
                <c:pt idx="14">
                  <c:v>1973</c:v>
                </c:pt>
                <c:pt idx="15">
                  <c:v>1974</c:v>
                </c:pt>
                <c:pt idx="16">
                  <c:v>1975</c:v>
                </c:pt>
                <c:pt idx="17">
                  <c:v>1976</c:v>
                </c:pt>
                <c:pt idx="18">
                  <c:v>1977</c:v>
                </c:pt>
                <c:pt idx="19">
                  <c:v>1978</c:v>
                </c:pt>
                <c:pt idx="20">
                  <c:v>1979</c:v>
                </c:pt>
                <c:pt idx="21">
                  <c:v>1980</c:v>
                </c:pt>
                <c:pt idx="22">
                  <c:v>1981</c:v>
                </c:pt>
                <c:pt idx="23">
                  <c:v>1982</c:v>
                </c:pt>
                <c:pt idx="24">
                  <c:v>1983</c:v>
                </c:pt>
                <c:pt idx="25">
                  <c:v>1984</c:v>
                </c:pt>
                <c:pt idx="26">
                  <c:v>1985</c:v>
                </c:pt>
                <c:pt idx="27">
                  <c:v>1986</c:v>
                </c:pt>
                <c:pt idx="28">
                  <c:v>1987</c:v>
                </c:pt>
                <c:pt idx="29">
                  <c:v>1988</c:v>
                </c:pt>
                <c:pt idx="30">
                  <c:v>1989</c:v>
                </c:pt>
                <c:pt idx="31">
                  <c:v>1990</c:v>
                </c:pt>
                <c:pt idx="32">
                  <c:v>1991</c:v>
                </c:pt>
                <c:pt idx="33">
                  <c:v>1992</c:v>
                </c:pt>
                <c:pt idx="34">
                  <c:v>1993</c:v>
                </c:pt>
                <c:pt idx="35">
                  <c:v>1994</c:v>
                </c:pt>
                <c:pt idx="36">
                  <c:v>1995</c:v>
                </c:pt>
                <c:pt idx="37">
                  <c:v>1996</c:v>
                </c:pt>
                <c:pt idx="38">
                  <c:v>1997</c:v>
                </c:pt>
                <c:pt idx="39">
                  <c:v>1998</c:v>
                </c:pt>
                <c:pt idx="40">
                  <c:v>1999</c:v>
                </c:pt>
                <c:pt idx="41">
                  <c:v>2000</c:v>
                </c:pt>
                <c:pt idx="42">
                  <c:v>2001</c:v>
                </c:pt>
                <c:pt idx="43">
                  <c:v>2002</c:v>
                </c:pt>
                <c:pt idx="44">
                  <c:v>2003</c:v>
                </c:pt>
                <c:pt idx="45">
                  <c:v>2004</c:v>
                </c:pt>
                <c:pt idx="46">
                  <c:v>2005</c:v>
                </c:pt>
                <c:pt idx="47">
                  <c:v>2006</c:v>
                </c:pt>
                <c:pt idx="48">
                  <c:v>2007</c:v>
                </c:pt>
                <c:pt idx="49">
                  <c:v>2008</c:v>
                </c:pt>
                <c:pt idx="50">
                  <c:v>2009</c:v>
                </c:pt>
                <c:pt idx="51">
                  <c:v>2010</c:v>
                </c:pt>
                <c:pt idx="52">
                  <c:v>2011</c:v>
                </c:pt>
                <c:pt idx="53">
                  <c:v>2012</c:v>
                </c:pt>
                <c:pt idx="54">
                  <c:v>2013</c:v>
                </c:pt>
              </c:strCache>
            </c:strRef>
          </c:cat>
          <c:val>
            <c:numRef>
              <c:f>Graph_data!$C$34:$C$88</c:f>
              <c:numCache>
                <c:formatCode>_(* #,##0_);_(* \(#,##0\);_(* "-"??_);_(@_)</c:formatCode>
                <c:ptCount val="55"/>
                <c:pt idx="0">
                  <c:v>17112</c:v>
                </c:pt>
                <c:pt idx="1">
                  <c:v>17198</c:v>
                </c:pt>
                <c:pt idx="2">
                  <c:v>17351</c:v>
                </c:pt>
                <c:pt idx="3">
                  <c:v>18131</c:v>
                </c:pt>
                <c:pt idx="4">
                  <c:v>18650</c:v>
                </c:pt>
                <c:pt idx="5">
                  <c:v>19456</c:v>
                </c:pt>
                <c:pt idx="6">
                  <c:v>20462</c:v>
                </c:pt>
                <c:pt idx="7">
                  <c:v>21561</c:v>
                </c:pt>
                <c:pt idx="8">
                  <c:v>21913</c:v>
                </c:pt>
                <c:pt idx="9">
                  <c:v>22760</c:v>
                </c:pt>
                <c:pt idx="10">
                  <c:v>23244</c:v>
                </c:pt>
                <c:pt idx="11">
                  <c:v>23024</c:v>
                </c:pt>
                <c:pt idx="12">
                  <c:v>23485</c:v>
                </c:pt>
                <c:pt idx="13">
                  <c:v>24458</c:v>
                </c:pt>
                <c:pt idx="14">
                  <c:v>25593</c:v>
                </c:pt>
                <c:pt idx="15">
                  <c:v>25227</c:v>
                </c:pt>
                <c:pt idx="16">
                  <c:v>24934</c:v>
                </c:pt>
                <c:pt idx="17">
                  <c:v>26024</c:v>
                </c:pt>
                <c:pt idx="18">
                  <c:v>26951</c:v>
                </c:pt>
                <c:pt idx="19">
                  <c:v>28151</c:v>
                </c:pt>
                <c:pt idx="20">
                  <c:v>28725</c:v>
                </c:pt>
                <c:pt idx="21">
                  <c:v>28325</c:v>
                </c:pt>
                <c:pt idx="22">
                  <c:v>28772</c:v>
                </c:pt>
                <c:pt idx="23">
                  <c:v>27953</c:v>
                </c:pt>
                <c:pt idx="24">
                  <c:v>28984</c:v>
                </c:pt>
                <c:pt idx="25">
                  <c:v>30817</c:v>
                </c:pt>
                <c:pt idx="26">
                  <c:v>31839</c:v>
                </c:pt>
                <c:pt idx="27">
                  <c:v>32659</c:v>
                </c:pt>
                <c:pt idx="28">
                  <c:v>33489</c:v>
                </c:pt>
                <c:pt idx="29">
                  <c:v>34581</c:v>
                </c:pt>
                <c:pt idx="30">
                  <c:v>35517</c:v>
                </c:pt>
                <c:pt idx="31">
                  <c:v>35794</c:v>
                </c:pt>
                <c:pt idx="32">
                  <c:v>35295</c:v>
                </c:pt>
                <c:pt idx="33">
                  <c:v>36068</c:v>
                </c:pt>
                <c:pt idx="34">
                  <c:v>36580</c:v>
                </c:pt>
                <c:pt idx="35">
                  <c:v>37598</c:v>
                </c:pt>
                <c:pt idx="36">
                  <c:v>38167</c:v>
                </c:pt>
                <c:pt idx="37">
                  <c:v>39156</c:v>
                </c:pt>
                <c:pt idx="38">
                  <c:v>40427</c:v>
                </c:pt>
                <c:pt idx="39">
                  <c:v>41737</c:v>
                </c:pt>
                <c:pt idx="40">
                  <c:v>43196</c:v>
                </c:pt>
                <c:pt idx="41">
                  <c:v>44475</c:v>
                </c:pt>
                <c:pt idx="42">
                  <c:v>44464</c:v>
                </c:pt>
                <c:pt idx="43">
                  <c:v>44829</c:v>
                </c:pt>
                <c:pt idx="44">
                  <c:v>45664</c:v>
                </c:pt>
                <c:pt idx="45">
                  <c:v>46967</c:v>
                </c:pt>
                <c:pt idx="46">
                  <c:v>48090</c:v>
                </c:pt>
                <c:pt idx="47">
                  <c:v>48905</c:v>
                </c:pt>
                <c:pt idx="48">
                  <c:v>49300</c:v>
                </c:pt>
                <c:pt idx="49">
                  <c:v>48697</c:v>
                </c:pt>
                <c:pt idx="50">
                  <c:v>46930</c:v>
                </c:pt>
                <c:pt idx="51">
                  <c:v>47724</c:v>
                </c:pt>
                <c:pt idx="52">
                  <c:v>48138</c:v>
                </c:pt>
                <c:pt idx="53">
                  <c:v>48908</c:v>
                </c:pt>
                <c:pt idx="54">
                  <c:v>49643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8F9-44CA-97C6-6220C10BE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936448"/>
        <c:axId val="156934528"/>
      </c:lineChart>
      <c:catAx>
        <c:axId val="15692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800"/>
            </a:pPr>
            <a:endParaRPr lang="en-US"/>
          </a:p>
        </c:txPr>
        <c:crossAx val="156924160"/>
        <c:crosses val="autoZero"/>
        <c:auto val="1"/>
        <c:lblAlgn val="ctr"/>
        <c:lblOffset val="100"/>
        <c:noMultiLvlLbl val="0"/>
      </c:catAx>
      <c:valAx>
        <c:axId val="15692416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Percent of children living below the poverty line</a:t>
                </a:r>
              </a:p>
            </c:rich>
          </c:tx>
          <c:layout>
            <c:manualLayout>
              <c:xMode val="edge"/>
              <c:yMode val="edge"/>
              <c:x val="1.6672422526131606E-3"/>
              <c:y val="9.7208187518226866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1800"/>
            </a:pPr>
            <a:endParaRPr lang="en-US"/>
          </a:p>
        </c:txPr>
        <c:crossAx val="156922624"/>
        <c:crosses val="autoZero"/>
        <c:crossBetween val="midCat"/>
      </c:valAx>
      <c:valAx>
        <c:axId val="156934528"/>
        <c:scaling>
          <c:orientation val="minMax"/>
          <c:max val="5500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GDP per capita (2009 constant chained dollars)</a:t>
                </a:r>
              </a:p>
            </c:rich>
          </c:tx>
          <c:layout>
            <c:manualLayout>
              <c:xMode val="edge"/>
              <c:yMode val="edge"/>
              <c:x val="0.9670614035087719"/>
              <c:y val="0.1203011081948089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_(* #,##0_);_(* \(#,##0\);_(* &quot;-&quot;??_);_(@_)" sourceLinked="1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1400"/>
            </a:pPr>
            <a:endParaRPr lang="en-US"/>
          </a:p>
        </c:txPr>
        <c:crossAx val="156936448"/>
        <c:crosses val="max"/>
        <c:crossBetween val="between"/>
      </c:valAx>
      <c:catAx>
        <c:axId val="156936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934528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313636142704385"/>
          <c:y val="6.0706856955380577E-2"/>
          <c:w val="0.70277447840206408"/>
          <c:h val="0.86032895888013994"/>
        </c:manualLayout>
      </c:layout>
      <c:lineChart>
        <c:grouping val="standard"/>
        <c:varyColors val="0"/>
        <c:ser>
          <c:idx val="0"/>
          <c:order val="0"/>
          <c:tx>
            <c:strRef>
              <c:f>'7C'!$B$3:$B$6</c:f>
              <c:strCache>
                <c:ptCount val="1"/>
                <c:pt idx="0">
                  <c:v>White, non Hispanic</c:v>
                </c:pt>
              </c:strCache>
            </c:strRef>
          </c:tx>
          <c:spPr>
            <a:ln w="50800">
              <a:solidFill>
                <a:schemeClr val="accent1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'7C'!$A$7:$A$45</c:f>
              <c:numCache>
                <c:formatCode>General</c:formatCode>
                <c:ptCount val="39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1979</c:v>
                </c:pt>
                <c:pt idx="7">
                  <c:v>1980</c:v>
                </c:pt>
                <c:pt idx="8">
                  <c:v>1981</c:v>
                </c:pt>
                <c:pt idx="9">
                  <c:v>1982</c:v>
                </c:pt>
                <c:pt idx="10">
                  <c:v>1983</c:v>
                </c:pt>
                <c:pt idx="11">
                  <c:v>1984</c:v>
                </c:pt>
                <c:pt idx="12">
                  <c:v>1985</c:v>
                </c:pt>
                <c:pt idx="13">
                  <c:v>1986</c:v>
                </c:pt>
                <c:pt idx="14">
                  <c:v>1987</c:v>
                </c:pt>
                <c:pt idx="15">
                  <c:v>1988</c:v>
                </c:pt>
                <c:pt idx="16">
                  <c:v>1989</c:v>
                </c:pt>
                <c:pt idx="17">
                  <c:v>1990</c:v>
                </c:pt>
                <c:pt idx="18">
                  <c:v>1991</c:v>
                </c:pt>
                <c:pt idx="19">
                  <c:v>1992</c:v>
                </c:pt>
                <c:pt idx="20">
                  <c:v>1993</c:v>
                </c:pt>
                <c:pt idx="21">
                  <c:v>1994</c:v>
                </c:pt>
                <c:pt idx="22">
                  <c:v>1995</c:v>
                </c:pt>
                <c:pt idx="23">
                  <c:v>1996</c:v>
                </c:pt>
                <c:pt idx="24">
                  <c:v>1997</c:v>
                </c:pt>
                <c:pt idx="25">
                  <c:v>1998</c:v>
                </c:pt>
                <c:pt idx="26">
                  <c:v>1999</c:v>
                </c:pt>
                <c:pt idx="27">
                  <c:v>2000</c:v>
                </c:pt>
                <c:pt idx="28">
                  <c:v>2001</c:v>
                </c:pt>
                <c:pt idx="29">
                  <c:v>2002</c:v>
                </c:pt>
                <c:pt idx="30">
                  <c:v>2003</c:v>
                </c:pt>
                <c:pt idx="31">
                  <c:v>2004</c:v>
                </c:pt>
                <c:pt idx="32">
                  <c:v>2005</c:v>
                </c:pt>
                <c:pt idx="33">
                  <c:v>2006</c:v>
                </c:pt>
                <c:pt idx="34">
                  <c:v>2007</c:v>
                </c:pt>
                <c:pt idx="35">
                  <c:v>2008</c:v>
                </c:pt>
                <c:pt idx="36">
                  <c:v>2009</c:v>
                </c:pt>
                <c:pt idx="37">
                  <c:v>2010</c:v>
                </c:pt>
                <c:pt idx="38">
                  <c:v>2011</c:v>
                </c:pt>
              </c:numCache>
            </c:numRef>
          </c:cat>
          <c:val>
            <c:numRef>
              <c:f>'7C'!$B$7:$B$45</c:f>
              <c:numCache>
                <c:formatCode>0.0%</c:formatCode>
                <c:ptCount val="39"/>
                <c:pt idx="0">
                  <c:v>7.4999999999999997E-2</c:v>
                </c:pt>
                <c:pt idx="1">
                  <c:v>7.6999999999999999E-2</c:v>
                </c:pt>
                <c:pt idx="2">
                  <c:v>8.5999999999999993E-2</c:v>
                </c:pt>
                <c:pt idx="3">
                  <c:v>8.1000000000000003E-2</c:v>
                </c:pt>
                <c:pt idx="4">
                  <c:v>0.08</c:v>
                </c:pt>
                <c:pt idx="5">
                  <c:v>7.9000000000000001E-2</c:v>
                </c:pt>
                <c:pt idx="6">
                  <c:v>8.1000000000000003E-2</c:v>
                </c:pt>
                <c:pt idx="7">
                  <c:v>9.0999999999999998E-2</c:v>
                </c:pt>
                <c:pt idx="8">
                  <c:v>9.9000000000000005E-2</c:v>
                </c:pt>
                <c:pt idx="9">
                  <c:v>0.106</c:v>
                </c:pt>
                <c:pt idx="10">
                  <c:v>0.108</c:v>
                </c:pt>
                <c:pt idx="11">
                  <c:v>0.1</c:v>
                </c:pt>
                <c:pt idx="12">
                  <c:v>9.7000000000000003E-2</c:v>
                </c:pt>
                <c:pt idx="13">
                  <c:v>9.4E-2</c:v>
                </c:pt>
                <c:pt idx="14">
                  <c:v>8.6999999999999994E-2</c:v>
                </c:pt>
                <c:pt idx="15">
                  <c:v>8.4000000000000005E-2</c:v>
                </c:pt>
                <c:pt idx="16">
                  <c:v>8.3000000000000004E-2</c:v>
                </c:pt>
                <c:pt idx="17">
                  <c:v>8.7999999999999995E-2</c:v>
                </c:pt>
                <c:pt idx="18">
                  <c:v>9.4E-2</c:v>
                </c:pt>
                <c:pt idx="19">
                  <c:v>9.6000000000000002E-2</c:v>
                </c:pt>
                <c:pt idx="20">
                  <c:v>9.9000000000000005E-2</c:v>
                </c:pt>
                <c:pt idx="21">
                  <c:v>9.4E-2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8.5999999999999993E-2</c:v>
                </c:pt>
                <c:pt idx="25">
                  <c:v>8.2000000000000003E-2</c:v>
                </c:pt>
                <c:pt idx="26">
                  <c:v>7.6999999999999999E-2</c:v>
                </c:pt>
                <c:pt idx="27">
                  <c:v>7.3999999999999996E-2</c:v>
                </c:pt>
                <c:pt idx="28">
                  <c:v>7.8E-2</c:v>
                </c:pt>
                <c:pt idx="29">
                  <c:v>0.08</c:v>
                </c:pt>
                <c:pt idx="30">
                  <c:v>8.2000000000000003E-2</c:v>
                </c:pt>
                <c:pt idx="31">
                  <c:v>8.6999999999999994E-2</c:v>
                </c:pt>
                <c:pt idx="32">
                  <c:v>8.3000000000000004E-2</c:v>
                </c:pt>
                <c:pt idx="33">
                  <c:v>8.2000000000000003E-2</c:v>
                </c:pt>
                <c:pt idx="34">
                  <c:v>8.2000000000000003E-2</c:v>
                </c:pt>
                <c:pt idx="35">
                  <c:v>8.5999999999999993E-2</c:v>
                </c:pt>
                <c:pt idx="36">
                  <c:v>9.4E-2</c:v>
                </c:pt>
                <c:pt idx="37">
                  <c:v>9.9000000000000005E-2</c:v>
                </c:pt>
                <c:pt idx="38">
                  <c:v>9.8000000000000004E-2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62-4EAF-B8E6-30C2A5A6ED2F}"/>
            </c:ext>
          </c:extLst>
        </c:ser>
        <c:ser>
          <c:idx val="1"/>
          <c:order val="1"/>
          <c:tx>
            <c:strRef>
              <c:f>'7C'!$C$3:$C$6</c:f>
              <c:strCache>
                <c:ptCount val="1"/>
                <c:pt idx="0">
                  <c:v>Black</c:v>
                </c:pt>
              </c:strCache>
            </c:strRef>
          </c:tx>
          <c:spPr>
            <a:ln w="50800">
              <a:solidFill>
                <a:srgbClr val="191997"/>
              </a:solidFill>
            </a:ln>
          </c:spPr>
          <c:marker>
            <c:symbol val="none"/>
          </c:marker>
          <c:dLbls>
            <c:dLbl>
              <c:idx val="9"/>
              <c:layout>
                <c:manualLayout>
                  <c:x val="4.7169811320754698E-3"/>
                  <c:y val="-4.255319148936170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062-4EAF-B8E6-30C2A5A6ED2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'7C'!$A$7:$A$45</c:f>
              <c:numCache>
                <c:formatCode>General</c:formatCode>
                <c:ptCount val="39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1979</c:v>
                </c:pt>
                <c:pt idx="7">
                  <c:v>1980</c:v>
                </c:pt>
                <c:pt idx="8">
                  <c:v>1981</c:v>
                </c:pt>
                <c:pt idx="9">
                  <c:v>1982</c:v>
                </c:pt>
                <c:pt idx="10">
                  <c:v>1983</c:v>
                </c:pt>
                <c:pt idx="11">
                  <c:v>1984</c:v>
                </c:pt>
                <c:pt idx="12">
                  <c:v>1985</c:v>
                </c:pt>
                <c:pt idx="13">
                  <c:v>1986</c:v>
                </c:pt>
                <c:pt idx="14">
                  <c:v>1987</c:v>
                </c:pt>
                <c:pt idx="15">
                  <c:v>1988</c:v>
                </c:pt>
                <c:pt idx="16">
                  <c:v>1989</c:v>
                </c:pt>
                <c:pt idx="17">
                  <c:v>1990</c:v>
                </c:pt>
                <c:pt idx="18">
                  <c:v>1991</c:v>
                </c:pt>
                <c:pt idx="19">
                  <c:v>1992</c:v>
                </c:pt>
                <c:pt idx="20">
                  <c:v>1993</c:v>
                </c:pt>
                <c:pt idx="21">
                  <c:v>1994</c:v>
                </c:pt>
                <c:pt idx="22">
                  <c:v>1995</c:v>
                </c:pt>
                <c:pt idx="23">
                  <c:v>1996</c:v>
                </c:pt>
                <c:pt idx="24">
                  <c:v>1997</c:v>
                </c:pt>
                <c:pt idx="25">
                  <c:v>1998</c:v>
                </c:pt>
                <c:pt idx="26">
                  <c:v>1999</c:v>
                </c:pt>
                <c:pt idx="27">
                  <c:v>2000</c:v>
                </c:pt>
                <c:pt idx="28">
                  <c:v>2001</c:v>
                </c:pt>
                <c:pt idx="29">
                  <c:v>2002</c:v>
                </c:pt>
                <c:pt idx="30">
                  <c:v>2003</c:v>
                </c:pt>
                <c:pt idx="31">
                  <c:v>2004</c:v>
                </c:pt>
                <c:pt idx="32">
                  <c:v>2005</c:v>
                </c:pt>
                <c:pt idx="33">
                  <c:v>2006</c:v>
                </c:pt>
                <c:pt idx="34">
                  <c:v>2007</c:v>
                </c:pt>
                <c:pt idx="35">
                  <c:v>2008</c:v>
                </c:pt>
                <c:pt idx="36">
                  <c:v>2009</c:v>
                </c:pt>
                <c:pt idx="37">
                  <c:v>2010</c:v>
                </c:pt>
                <c:pt idx="38">
                  <c:v>2011</c:v>
                </c:pt>
              </c:numCache>
            </c:numRef>
          </c:cat>
          <c:val>
            <c:numRef>
              <c:f>'7C'!$C$7:$C$45</c:f>
              <c:numCache>
                <c:formatCode>0.0%</c:formatCode>
                <c:ptCount val="39"/>
                <c:pt idx="0">
                  <c:v>0.314</c:v>
                </c:pt>
                <c:pt idx="1">
                  <c:v>0.30299999999999999</c:v>
                </c:pt>
                <c:pt idx="2">
                  <c:v>0.313</c:v>
                </c:pt>
                <c:pt idx="3">
                  <c:v>0.311</c:v>
                </c:pt>
                <c:pt idx="4">
                  <c:v>0.313</c:v>
                </c:pt>
                <c:pt idx="5">
                  <c:v>0.30599999999999999</c:v>
                </c:pt>
                <c:pt idx="6">
                  <c:v>0.31</c:v>
                </c:pt>
                <c:pt idx="7">
                  <c:v>0.32500000000000001</c:v>
                </c:pt>
                <c:pt idx="8">
                  <c:v>0.34200000000000003</c:v>
                </c:pt>
                <c:pt idx="9">
                  <c:v>0.35599999999999998</c:v>
                </c:pt>
                <c:pt idx="10">
                  <c:v>0.35699999999999998</c:v>
                </c:pt>
                <c:pt idx="11">
                  <c:v>0.33800000000000002</c:v>
                </c:pt>
                <c:pt idx="12">
                  <c:v>0.313</c:v>
                </c:pt>
                <c:pt idx="13">
                  <c:v>0.311</c:v>
                </c:pt>
                <c:pt idx="14">
                  <c:v>0.32400000000000001</c:v>
                </c:pt>
                <c:pt idx="15">
                  <c:v>0.313</c:v>
                </c:pt>
                <c:pt idx="16">
                  <c:v>0.307</c:v>
                </c:pt>
                <c:pt idx="17">
                  <c:v>0.31900000000000001</c:v>
                </c:pt>
                <c:pt idx="18">
                  <c:v>0.32700000000000001</c:v>
                </c:pt>
                <c:pt idx="19">
                  <c:v>0.33400000000000002</c:v>
                </c:pt>
                <c:pt idx="20">
                  <c:v>0.33100000000000002</c:v>
                </c:pt>
                <c:pt idx="21">
                  <c:v>0.30599999999999999</c:v>
                </c:pt>
                <c:pt idx="22">
                  <c:v>0.29299999999999998</c:v>
                </c:pt>
                <c:pt idx="23">
                  <c:v>0.28399999999999997</c:v>
                </c:pt>
                <c:pt idx="24">
                  <c:v>0.26500000000000001</c:v>
                </c:pt>
                <c:pt idx="25">
                  <c:v>0.26100000000000001</c:v>
                </c:pt>
                <c:pt idx="26">
                  <c:v>0.23599999999999999</c:v>
                </c:pt>
                <c:pt idx="27">
                  <c:v>0.22500000000000001</c:v>
                </c:pt>
                <c:pt idx="28">
                  <c:v>0.22700000000000001</c:v>
                </c:pt>
                <c:pt idx="29">
                  <c:v>0.24099999999999999</c:v>
                </c:pt>
                <c:pt idx="30">
                  <c:v>0.24399999999999999</c:v>
                </c:pt>
                <c:pt idx="31">
                  <c:v>0.247</c:v>
                </c:pt>
                <c:pt idx="32">
                  <c:v>0.249</c:v>
                </c:pt>
                <c:pt idx="33">
                  <c:v>0.24299999999999999</c:v>
                </c:pt>
                <c:pt idx="34">
                  <c:v>0.245</c:v>
                </c:pt>
                <c:pt idx="35">
                  <c:v>0.247</c:v>
                </c:pt>
                <c:pt idx="36">
                  <c:v>0.25800000000000001</c:v>
                </c:pt>
                <c:pt idx="37">
                  <c:v>0.27400000000000002</c:v>
                </c:pt>
                <c:pt idx="38">
                  <c:v>0.27600000000000002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62-4EAF-B8E6-30C2A5A6ED2F}"/>
            </c:ext>
          </c:extLst>
        </c:ser>
        <c:ser>
          <c:idx val="2"/>
          <c:order val="2"/>
          <c:tx>
            <c:strRef>
              <c:f>'7C'!$D$3:$D$6</c:f>
              <c:strCache>
                <c:ptCount val="1"/>
                <c:pt idx="0">
                  <c:v>Hispanic</c:v>
                </c:pt>
              </c:strCache>
            </c:strRef>
          </c:tx>
          <c:spPr>
            <a:ln w="50800">
              <a:solidFill>
                <a:srgbClr val="A50021"/>
              </a:solidFill>
              <a:prstDash val="solid"/>
            </a:ln>
          </c:spPr>
          <c:marker>
            <c:symbol val="none"/>
          </c:marker>
          <c:dLbls>
            <c:dLbl>
              <c:idx val="14"/>
              <c:layout>
                <c:manualLayout>
                  <c:x val="-8.2547169811320695E-2"/>
                  <c:y val="8.123791102514499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062-4EAF-B8E6-30C2A5A6ED2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'7C'!$A$7:$A$45</c:f>
              <c:numCache>
                <c:formatCode>General</c:formatCode>
                <c:ptCount val="39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1979</c:v>
                </c:pt>
                <c:pt idx="7">
                  <c:v>1980</c:v>
                </c:pt>
                <c:pt idx="8">
                  <c:v>1981</c:v>
                </c:pt>
                <c:pt idx="9">
                  <c:v>1982</c:v>
                </c:pt>
                <c:pt idx="10">
                  <c:v>1983</c:v>
                </c:pt>
                <c:pt idx="11">
                  <c:v>1984</c:v>
                </c:pt>
                <c:pt idx="12">
                  <c:v>1985</c:v>
                </c:pt>
                <c:pt idx="13">
                  <c:v>1986</c:v>
                </c:pt>
                <c:pt idx="14">
                  <c:v>1987</c:v>
                </c:pt>
                <c:pt idx="15">
                  <c:v>1988</c:v>
                </c:pt>
                <c:pt idx="16">
                  <c:v>1989</c:v>
                </c:pt>
                <c:pt idx="17">
                  <c:v>1990</c:v>
                </c:pt>
                <c:pt idx="18">
                  <c:v>1991</c:v>
                </c:pt>
                <c:pt idx="19">
                  <c:v>1992</c:v>
                </c:pt>
                <c:pt idx="20">
                  <c:v>1993</c:v>
                </c:pt>
                <c:pt idx="21">
                  <c:v>1994</c:v>
                </c:pt>
                <c:pt idx="22">
                  <c:v>1995</c:v>
                </c:pt>
                <c:pt idx="23">
                  <c:v>1996</c:v>
                </c:pt>
                <c:pt idx="24">
                  <c:v>1997</c:v>
                </c:pt>
                <c:pt idx="25">
                  <c:v>1998</c:v>
                </c:pt>
                <c:pt idx="26">
                  <c:v>1999</c:v>
                </c:pt>
                <c:pt idx="27">
                  <c:v>2000</c:v>
                </c:pt>
                <c:pt idx="28">
                  <c:v>2001</c:v>
                </c:pt>
                <c:pt idx="29">
                  <c:v>2002</c:v>
                </c:pt>
                <c:pt idx="30">
                  <c:v>2003</c:v>
                </c:pt>
                <c:pt idx="31">
                  <c:v>2004</c:v>
                </c:pt>
                <c:pt idx="32">
                  <c:v>2005</c:v>
                </c:pt>
                <c:pt idx="33">
                  <c:v>2006</c:v>
                </c:pt>
                <c:pt idx="34">
                  <c:v>2007</c:v>
                </c:pt>
                <c:pt idx="35">
                  <c:v>2008</c:v>
                </c:pt>
                <c:pt idx="36">
                  <c:v>2009</c:v>
                </c:pt>
                <c:pt idx="37">
                  <c:v>2010</c:v>
                </c:pt>
                <c:pt idx="38">
                  <c:v>2011</c:v>
                </c:pt>
              </c:numCache>
            </c:numRef>
          </c:cat>
          <c:val>
            <c:numRef>
              <c:f>'7C'!$D$7:$D$45</c:f>
              <c:numCache>
                <c:formatCode>0.0%</c:formatCode>
                <c:ptCount val="39"/>
                <c:pt idx="0">
                  <c:v>0.219</c:v>
                </c:pt>
                <c:pt idx="1">
                  <c:v>0.23</c:v>
                </c:pt>
                <c:pt idx="2">
                  <c:v>0.26900000000000002</c:v>
                </c:pt>
                <c:pt idx="3">
                  <c:v>0.247</c:v>
                </c:pt>
                <c:pt idx="4">
                  <c:v>0.224</c:v>
                </c:pt>
                <c:pt idx="5">
                  <c:v>0.216</c:v>
                </c:pt>
                <c:pt idx="6">
                  <c:v>0.218</c:v>
                </c:pt>
                <c:pt idx="7">
                  <c:v>0.25700000000000001</c:v>
                </c:pt>
                <c:pt idx="8">
                  <c:v>0.26500000000000001</c:v>
                </c:pt>
                <c:pt idx="9">
                  <c:v>0.29899999999999999</c:v>
                </c:pt>
                <c:pt idx="10">
                  <c:v>0.28000000000000003</c:v>
                </c:pt>
                <c:pt idx="11">
                  <c:v>0.28399999999999997</c:v>
                </c:pt>
                <c:pt idx="12">
                  <c:v>0.28999999999999998</c:v>
                </c:pt>
                <c:pt idx="13">
                  <c:v>0.27300000000000002</c:v>
                </c:pt>
                <c:pt idx="14">
                  <c:v>0.28000000000000003</c:v>
                </c:pt>
                <c:pt idx="15">
                  <c:v>0.26700000000000002</c:v>
                </c:pt>
                <c:pt idx="16">
                  <c:v>0.26200000000000001</c:v>
                </c:pt>
                <c:pt idx="17">
                  <c:v>0.28100000000000003</c:v>
                </c:pt>
                <c:pt idx="18">
                  <c:v>0.28699999999999998</c:v>
                </c:pt>
                <c:pt idx="19">
                  <c:v>0.29599999999999999</c:v>
                </c:pt>
                <c:pt idx="20">
                  <c:v>0.30599999999999999</c:v>
                </c:pt>
                <c:pt idx="21">
                  <c:v>0.307</c:v>
                </c:pt>
                <c:pt idx="22">
                  <c:v>0.30299999999999999</c:v>
                </c:pt>
                <c:pt idx="23">
                  <c:v>0.29399999999999998</c:v>
                </c:pt>
                <c:pt idx="24">
                  <c:v>0.27100000000000002</c:v>
                </c:pt>
                <c:pt idx="25">
                  <c:v>0.25600000000000001</c:v>
                </c:pt>
                <c:pt idx="26">
                  <c:v>0.22700000000000001</c:v>
                </c:pt>
                <c:pt idx="27">
                  <c:v>0.215</c:v>
                </c:pt>
                <c:pt idx="28">
                  <c:v>0.214</c:v>
                </c:pt>
                <c:pt idx="29">
                  <c:v>0.218</c:v>
                </c:pt>
                <c:pt idx="30">
                  <c:v>0.22500000000000001</c:v>
                </c:pt>
                <c:pt idx="31">
                  <c:v>0.219</c:v>
                </c:pt>
                <c:pt idx="32">
                  <c:v>0.218</c:v>
                </c:pt>
                <c:pt idx="33">
                  <c:v>0.20599999999999999</c:v>
                </c:pt>
                <c:pt idx="34">
                  <c:v>0.215</c:v>
                </c:pt>
                <c:pt idx="35">
                  <c:v>0.23200000000000001</c:v>
                </c:pt>
                <c:pt idx="36">
                  <c:v>0.253</c:v>
                </c:pt>
                <c:pt idx="37">
                  <c:v>0.26500000000000001</c:v>
                </c:pt>
                <c:pt idx="38">
                  <c:v>0.253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062-4EAF-B8E6-30C2A5A6E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208000"/>
        <c:axId val="158209536"/>
      </c:lineChart>
      <c:catAx>
        <c:axId val="15820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58209536"/>
        <c:crosses val="autoZero"/>
        <c:auto val="1"/>
        <c:lblAlgn val="ctr"/>
        <c:lblOffset val="100"/>
        <c:tickLblSkip val="7"/>
        <c:noMultiLvlLbl val="0"/>
      </c:catAx>
      <c:valAx>
        <c:axId val="1582095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/>
                  <a:t>Poverty </a:t>
                </a:r>
                <a:r>
                  <a:rPr lang="en-US" sz="2400" dirty="0" smtClean="0"/>
                  <a:t>rate within groups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4.8386677359774477E-2"/>
              <c:y val="9.2233245844269465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158208000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800" b="1"/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0.38889</cdr:x>
      <cdr:y>0</cdr:y>
    </cdr:from>
    <cdr:to>
      <cdr:x>0.69716</cdr:x>
      <cdr:y>0.08163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74283" y="0"/>
          <a:ext cx="1327211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solidFill>
                <a:sysClr val="windowText" lastClr="000000"/>
              </a:solidFill>
            </a:rPr>
            <a:t>1979-2012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0.27023</cdr:x>
      <cdr:y>0.91343</cdr:y>
    </cdr:from>
    <cdr:to>
      <cdr:x>0.77546</cdr:x>
      <cdr:y>0.96996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971675" y="4924425"/>
          <a:ext cx="36861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/>
            <a:t>Poverty Rate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0.25926</cdr:x>
      <cdr:y>0.78667</cdr:y>
    </cdr:from>
    <cdr:to>
      <cdr:x>0.82988</cdr:x>
      <cdr:y>0.87417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33600" y="4495800"/>
          <a:ext cx="4695986" cy="50006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lIns="0" rIns="0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/>
            <a:t>White, non-Hispanic: 42% of all poor people in 2011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0.36111</cdr:x>
      <cdr:y>0.3625</cdr:y>
    </cdr:from>
    <cdr:to>
      <cdr:x>0.61111</cdr:x>
      <cdr:y>0.475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71801" y="2209800"/>
          <a:ext cx="2057400" cy="685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lIns="0" rIns="0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/>
            <a:t>Hispanic: 28% of all poor people in 2011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0.30508</cdr:x>
      <cdr:y>0.075</cdr:y>
    </cdr:from>
    <cdr:to>
      <cdr:x>0.73729</cdr:x>
      <cdr:y>0.1375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43200" y="457200"/>
          <a:ext cx="3886200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Black: 21% of all poor people in 2011</a:t>
          </a:r>
          <a:endParaRPr lang="en-US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2400" y="0"/>
            <a:ext cx="4002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02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2400" y="6657975"/>
            <a:ext cx="4002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887774-0608-4172-B4A0-7DB5E0A13E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56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2400" y="0"/>
            <a:ext cx="4002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65438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3330575"/>
            <a:ext cx="7388225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02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2400" y="6657975"/>
            <a:ext cx="4002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EED6D8-982F-4724-8D09-3B670412E3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736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29EAF-EBF1-44B3-A16C-79F91D699C9E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BB926AC-6910-4950-8203-32A8D155C7F4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BB926AC-6910-4950-8203-32A8D155C7F4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 dirty="0" smtClean="0"/>
              <a:t>The explanation for poverty is reduced to the explanation for why particular people are poor. </a:t>
            </a:r>
          </a:p>
          <a:p>
            <a:pPr eaLnBrk="1" hangingPunct="1"/>
            <a:r>
              <a:rPr lang="en-US" altLang="en-US" sz="1400" dirty="0" smtClean="0"/>
              <a:t>GRASSHOPPER AND THE ANT:</a:t>
            </a:r>
            <a:r>
              <a:rPr lang="en-US" altLang="en-US" sz="1400" baseline="0" dirty="0" smtClean="0"/>
              <a:t> The grasshopper’s poverty is his own fault.</a:t>
            </a:r>
          </a:p>
          <a:p>
            <a:pPr eaLnBrk="1" hangingPunct="1"/>
            <a:r>
              <a:rPr lang="en-US" altLang="en-US" sz="1400" baseline="0" dirty="0" smtClean="0"/>
              <a:t>Examples: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400" baseline="0" dirty="0" smtClean="0"/>
              <a:t>Genetic inferiority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400" baseline="0" dirty="0" smtClean="0"/>
              <a:t>Cultural inferiority, especially culture of poverty – can’t delay gratification</a:t>
            </a:r>
            <a:endParaRPr lang="en-US" altLang="en-US" sz="1400" dirty="0" smtClean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BB926AC-6910-4950-8203-32A8D155C7F4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The</a:t>
            </a:r>
            <a:r>
              <a:rPr lang="en-US" altLang="en-US" baseline="0" dirty="0" smtClean="0"/>
              <a:t> poor should take responsibility for their own plight and stop complaining. 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A611D03-245F-4755-B1A0-D31073866CA9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Remember the grading example.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BB926AC-6910-4950-8203-32A8D155C7F4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BB926AC-6910-4950-8203-32A8D155C7F4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BASIC</a:t>
            </a:r>
            <a:r>
              <a:rPr lang="en-US" altLang="en-US" baseline="0" dirty="0" smtClean="0"/>
              <a:t> TAKE HOME MESSAGE: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BB926AC-6910-4950-8203-32A8D155C7F4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Having little education only explains poverty given the social environment in which the person lives, so it is never adequate to simply blame the victim.</a:t>
            </a:r>
          </a:p>
          <a:p>
            <a:pPr eaLnBrk="1" hangingPunct="1"/>
            <a:r>
              <a:rPr lang="en-US" altLang="en-US" dirty="0" smtClean="0"/>
              <a:t>Remember the grading curve example.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532C18E-B7D2-4FC4-A105-31EC52CFB711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5A67657-3A49-43A1-A140-9F3AE1D7D074}" type="slidenum">
              <a:rPr lang="en-US" altLang="en-US" sz="1200">
                <a:solidFill>
                  <a:prstClr val="black"/>
                </a:solidFill>
              </a:rPr>
              <a:pPr eaLnBrk="1" hangingPunct="1"/>
              <a:t>31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5A67657-3A49-43A1-A140-9F3AE1D7D074}" type="slidenum">
              <a:rPr lang="en-US" altLang="en-US" sz="1200">
                <a:solidFill>
                  <a:prstClr val="black"/>
                </a:solidFill>
              </a:rPr>
              <a:pPr eaLnBrk="1" hangingPunct="1"/>
              <a:t>32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431B92F-7B30-4D01-8289-A927B3DC7EA3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5A67657-3A49-43A1-A140-9F3AE1D7D074}" type="slidenum">
              <a:rPr lang="en-US" altLang="en-US" sz="1200">
                <a:solidFill>
                  <a:prstClr val="black"/>
                </a:solidFill>
              </a:rPr>
              <a:pPr eaLnBrk="1" hangingPunct="1"/>
              <a:t>33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there are plenty of tasks that need to be done within the US that require relatively little skill; the problem = they cannot be done profitably. Examples: elder care, childcare, rehabilitating central cities. Why is elder care so badly paid?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5A67657-3A49-43A1-A140-9F3AE1D7D074}" type="slidenum">
              <a:rPr lang="en-US" altLang="en-US" sz="1200">
                <a:solidFill>
                  <a:prstClr val="black"/>
                </a:solidFill>
              </a:rPr>
              <a:pPr eaLnBrk="1" hangingPunct="1"/>
              <a:t>34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D6D8-982F-4724-8D09-3B670412E3F5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666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15FF426-260E-4BA0-9FF8-9B1233694ED0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working poor + enormous wage inequalities at the top.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15FF426-260E-4BA0-9FF8-9B1233694ED0}" type="slidenum">
              <a:rPr lang="en-US" altLang="en-US" sz="1200">
                <a:solidFill>
                  <a:prstClr val="black"/>
                </a:solidFill>
              </a:rPr>
              <a:pPr eaLnBrk="1" hangingPunct="1"/>
              <a:t>37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intense individualized competition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everyone bidding against everyone else, constant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jockying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around, employers lowering and raising wages as they compete for workers, etc.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2. a labor market governed by rules which dampen competition: seniority pay rather than intense individual competition; high job security; unions and other devices for reducing wage spread (like a high minimum wage)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15FF426-260E-4BA0-9FF8-9B1233694ED0}" type="slidenum">
              <a:rPr lang="en-US" altLang="en-US" sz="1200">
                <a:solidFill>
                  <a:prstClr val="black"/>
                </a:solidFill>
              </a:rPr>
              <a:pPr eaLnBrk="1" hangingPunct="1"/>
              <a:t>38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Americans like to think that because competition is a good thing, the more competition the better. Is this true?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Constant upward &amp; downward adjustment leads to greater spread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Winner-take-all markets: small differences in performance generate big differences in outcomes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Giant pay at top increases spread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Deregulation of</a:t>
            </a:r>
            <a:r>
              <a:rPr lang="en-US" altLang="en-US" baseline="0" dirty="0" smtClean="0"/>
              <a:t> </a:t>
            </a:r>
            <a:r>
              <a:rPr lang="en-US" altLang="en-US" dirty="0" smtClean="0"/>
              <a:t>work and lack of enforcement</a:t>
            </a:r>
            <a:r>
              <a:rPr lang="en-US" altLang="en-US" baseline="0" dirty="0" smtClean="0"/>
              <a:t> of pay rules (increase in sweatshops)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Increasing global competition pushes down wages at the bottom (but sometimes also among technical workers – x-ray reading in India)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15FF426-260E-4BA0-9FF8-9B1233694ED0}" type="slidenum">
              <a:rPr lang="en-US" altLang="en-US" sz="1200">
                <a:solidFill>
                  <a:prstClr val="black"/>
                </a:solidFill>
              </a:rPr>
              <a:pPr eaLnBrk="1" hangingPunct="1"/>
              <a:t>39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15FF426-260E-4BA0-9FF8-9B1233694ED0}" type="slidenum">
              <a:rPr lang="en-US" altLang="en-US" sz="1200">
                <a:solidFill>
                  <a:prstClr val="black"/>
                </a:solidFill>
              </a:rPr>
              <a:pPr eaLnBrk="1" hangingPunct="1"/>
              <a:t>40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343569F-9BB9-4192-8DE5-CF96AB4609B2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343569F-9BB9-4192-8DE5-CF96AB4609B2}" type="slidenum">
              <a:rPr lang="en-US" altLang="en-US" sz="1200">
                <a:solidFill>
                  <a:prstClr val="black"/>
                </a:solidFill>
              </a:rPr>
              <a:pPr eaLnBrk="1" hangingPunct="1"/>
              <a:t>42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6325609-206E-414C-987B-AA6A1A8EF650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343569F-9BB9-4192-8DE5-CF96AB4609B2}" type="slidenum">
              <a:rPr lang="en-US" altLang="en-US" sz="1200">
                <a:solidFill>
                  <a:prstClr val="black"/>
                </a:solidFill>
              </a:rPr>
              <a:pPr eaLnBrk="1" hangingPunct="1"/>
              <a:t>43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D6D8-982F-4724-8D09-3B670412E3F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4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EEDEB5A-1D12-4D80-84C7-B4043FC99BF0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D6D8-982F-4724-8D09-3B670412E3F5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587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AC98114-901F-4E59-9E35-3B4B7A3242AE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A611D03-245F-4755-B1A0-D31073866CA9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BB926AC-6910-4950-8203-32A8D155C7F4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13B18A-256E-48E6-9218-3C49520015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25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626BF-7794-40D5-B8B3-B2345486E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4672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E6F1F-4606-4FDD-86BB-61F3224186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29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13B18A-256E-48E6-9218-3C49520015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217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576D7-A45F-48BE-858A-00FC474913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246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D3D57-E395-45A1-A27A-5F09698F20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39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1A95A-787E-4B4A-BFEA-F0D8249DDA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589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35298-2130-41CB-A0A6-0726B1A6B0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373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342EF-C6DA-463E-8DFC-388054B986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898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C6326-7882-430F-9CAD-540A39E64E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988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400DB-036C-4D24-9CD3-B6C690BE91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357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B882D-65C4-40F7-9347-BE233CAB77A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39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E6F1F-4606-4FDD-86BB-61F322418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5654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626BF-7794-40D5-B8B3-B2345486E4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E6F1F-4606-4FDD-86BB-61F3224186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519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13B18A-256E-48E6-9218-3C49520015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492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576D7-A45F-48BE-858A-00FC474913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3858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D3D57-E395-45A1-A27A-5F09698F20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15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1A95A-787E-4B4A-BFEA-F0D8249DDA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414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35298-2130-41CB-A0A6-0726B1A6B0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291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342EF-C6DA-463E-8DFC-388054B986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311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C6326-7882-430F-9CAD-540A39E64E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572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400DB-036C-4D24-9CD3-B6C690BE91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31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FD68C927-854D-48EA-9A8A-C6406EB12E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3345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B882D-65C4-40F7-9347-BE233CAB77A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402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626BF-7794-40D5-B8B3-B2345486E4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7310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E6F1F-4606-4FDD-86BB-61F3224186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284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13B18A-256E-48E6-9218-3C49520015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4920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576D7-A45F-48BE-858A-00FC474913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385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D3D57-E395-45A1-A27A-5F09698F20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15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1A95A-787E-4B4A-BFEA-F0D8249DDA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414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35298-2130-41CB-A0A6-0726B1A6B0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2917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342EF-C6DA-463E-8DFC-388054B986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3110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C6326-7882-430F-9CAD-540A39E64E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57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09830F9E-A395-40F9-B1A9-3C9B9723F8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00397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400DB-036C-4D24-9CD3-B6C690BE91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318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B882D-65C4-40F7-9347-BE233CAB77A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4028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626BF-7794-40D5-B8B3-B2345486E4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7310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E6F1F-4606-4FDD-86BB-61F3224186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2849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13B18A-256E-48E6-9218-3C49520015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492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576D7-A45F-48BE-858A-00FC474913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3858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D3D57-E395-45A1-A27A-5F09698F20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15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1A95A-787E-4B4A-BFEA-F0D8249DDA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4142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35298-2130-41CB-A0A6-0726B1A6B0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2917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342EF-C6DA-463E-8DFC-388054B986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31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79F1027-3116-4E53-952C-771DE2E59D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3840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C6326-7882-430F-9CAD-540A39E64E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5720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400DB-036C-4D24-9CD3-B6C690BE91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3187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B882D-65C4-40F7-9347-BE233CAB77A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4028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626BF-7794-40D5-B8B3-B2345486E4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7310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E6F1F-4606-4FDD-86BB-61F3224186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2849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13B18A-256E-48E6-9218-3C49520015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492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576D7-A45F-48BE-858A-00FC474913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3858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D3D57-E395-45A1-A27A-5F09698F20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157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1A95A-787E-4B4A-BFEA-F0D8249DDA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4142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35298-2130-41CB-A0A6-0726B1A6B0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29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E4B0C827-BBD0-4368-9ED3-26DCC779D1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20371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342EF-C6DA-463E-8DFC-388054B986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3110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C6326-7882-430F-9CAD-540A39E64E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5720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400DB-036C-4D24-9CD3-B6C690BE91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3187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B882D-65C4-40F7-9347-BE233CAB77A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402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626BF-7794-40D5-B8B3-B2345486E4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7310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E6F1F-4606-4FDD-86BB-61F3224186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2849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13B18A-256E-48E6-9218-3C49520015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5475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576D7-A45F-48BE-858A-00FC474913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2319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D3D57-E395-45A1-A27A-5F09698F20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4436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1A95A-787E-4B4A-BFEA-F0D8249DDA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80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D55F55CA-24F2-437F-AC56-E137FDBFAE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23008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35298-2130-41CB-A0A6-0726B1A6B0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4072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342EF-C6DA-463E-8DFC-388054B986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388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C6326-7882-430F-9CAD-540A39E64E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7100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400DB-036C-4D24-9CD3-B6C690BE91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6662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B882D-65C4-40F7-9347-BE233CAB77A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2551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626BF-7794-40D5-B8B3-B2345486E4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2262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E6F1F-4606-4FDD-86BB-61F3224186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1361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13B18A-256E-48E6-9218-3C49520015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5475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576D7-A45F-48BE-858A-00FC474913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2319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D3D57-E395-45A1-A27A-5F09698F20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44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0E367B70-E4CA-4A8A-A6FE-77EEADC4CA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1549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1A95A-787E-4B4A-BFEA-F0D8249DDA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8084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35298-2130-41CB-A0A6-0726B1A6B0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4072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342EF-C6DA-463E-8DFC-388054B986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3882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C6326-7882-430F-9CAD-540A39E64E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7100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400DB-036C-4D24-9CD3-B6C690BE91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6662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B882D-65C4-40F7-9347-BE233CAB77A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2551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626BF-7794-40D5-B8B3-B2345486E4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2262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E6F1F-4606-4FDD-86BB-61F3224186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13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54CB2FC-C60B-4BF7-A0DC-DEF5E766CF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735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EB3C74C-776F-431C-B0A8-953B3A7D3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09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576D7-A45F-48BE-858A-00FC474913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212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80F4A56-AB58-48A6-BF11-C62C6DE3E0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677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DF124377-C081-4EFC-AF04-AAEC2E22AD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274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66C88F0-FD9D-45B3-B0D8-D79DE00CA6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790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2E7578A-42FC-422C-81D3-06F5CE758F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874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F2F40-5BAE-4D32-91DF-51E0B3F242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624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9013FD-1623-45C8-9053-A98F133207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227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83072-50B8-41CE-A3FB-F58DA48527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270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DE0AF-4D40-4C40-A464-EFECAA7FD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237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B5440-A967-489F-A254-BC1E51A9C2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854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46491-52D1-453C-BDCD-42FED2C0FC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78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D3D57-E395-45A1-A27A-5F09698F20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937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C26FAD-279A-44FD-920D-2EE354B1F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310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15F85-8148-46F4-8CAE-D5170865B9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08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B2107A-908C-4DC6-9903-401D7C7955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784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29EF0F-B090-4803-A3FA-77AF91E8DC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197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CA722-26B2-47A8-991A-1C469302FC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0251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C03F2-F58F-4D6B-A092-6EE0B4B5FB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776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E7FB62-78A3-4DD1-BA21-A0E03C778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8323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7FA10-CFFB-45BC-8C8F-AC63DBBE1D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77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BE88D-F305-456F-9A97-D481B40BC2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8263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E7D97-BDF1-4DE3-BD99-0F82A696EA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47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1A95A-787E-4B4A-BFEA-F0D8249DDA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8479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B7E4E-4EDE-42F2-AA60-D24E638DB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354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1339D-0F8D-4930-904B-EDF5C777E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1170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24FF7-5B02-42F3-97B4-62151182E8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585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32B39-433B-409D-832A-D6FAAA0780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2063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AE9FC2-76C2-4AB6-BED1-84A904B85F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9002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586B7-F244-44F0-AA4B-9818C1C093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1636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13B18A-256E-48E6-9218-3C49520015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992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576D7-A45F-48BE-858A-00FC474913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146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D3D57-E395-45A1-A27A-5F09698F20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780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1A95A-787E-4B4A-BFEA-F0D8249DDA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8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35298-2130-41CB-A0A6-0726B1A6B0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629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35298-2130-41CB-A0A6-0726B1A6B0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889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342EF-C6DA-463E-8DFC-388054B986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284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C6326-7882-430F-9CAD-540A39E64E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197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400DB-036C-4D24-9CD3-B6C690BE91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443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B882D-65C4-40F7-9347-BE233CAB77A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893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626BF-7794-40D5-B8B3-B2345486E4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86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E6F1F-4606-4FDD-86BB-61F3224186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219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13B18A-256E-48E6-9218-3C49520015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852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576D7-A45F-48BE-858A-00FC474913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606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D3D57-E395-45A1-A27A-5F09698F20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5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342EF-C6DA-463E-8DFC-388054B986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8765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1A95A-787E-4B4A-BFEA-F0D8249DDA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292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35298-2130-41CB-A0A6-0726B1A6B0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234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342EF-C6DA-463E-8DFC-388054B986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361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C6326-7882-430F-9CAD-540A39E64E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201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400DB-036C-4D24-9CD3-B6C690BE91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807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B882D-65C4-40F7-9347-BE233CAB77A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458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626BF-7794-40D5-B8B3-B2345486E4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099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E6F1F-4606-4FDD-86BB-61F3224186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225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13B18A-256E-48E6-9218-3C49520015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852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576D7-A45F-48BE-858A-00FC474913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6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C6326-7882-430F-9CAD-540A39E64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411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D3D57-E395-45A1-A27A-5F09698F20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553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1A95A-787E-4B4A-BFEA-F0D8249DDA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292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35298-2130-41CB-A0A6-0726B1A6B0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234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342EF-C6DA-463E-8DFC-388054B986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361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C6326-7882-430F-9CAD-540A39E64E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201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400DB-036C-4D24-9CD3-B6C690BE91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807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B882D-65C4-40F7-9347-BE233CAB77A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458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626BF-7794-40D5-B8B3-B2345486E4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099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E6F1F-4606-4FDD-86BB-61F3224186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225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13B18A-256E-48E6-9218-3C49520015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96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400DB-036C-4D24-9CD3-B6C690BE91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9101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576D7-A45F-48BE-858A-00FC474913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439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D3D57-E395-45A1-A27A-5F09698F20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492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1A95A-787E-4B4A-BFEA-F0D8249DDA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869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35298-2130-41CB-A0A6-0726B1A6B0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03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342EF-C6DA-463E-8DFC-388054B986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873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C6326-7882-430F-9CAD-540A39E64E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83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400DB-036C-4D24-9CD3-B6C690BE91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820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B882D-65C4-40F7-9347-BE233CAB77A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743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626BF-7794-40D5-B8B3-B2345486E4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974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E6F1F-4606-4FDD-86BB-61F3224186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B882D-65C4-40F7-9347-BE233CAB77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0687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13B18A-256E-48E6-9218-3C49520015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968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576D7-A45F-48BE-858A-00FC474913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439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D3D57-E395-45A1-A27A-5F09698F20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492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1A95A-787E-4B4A-BFEA-F0D8249DDA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869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35298-2130-41CB-A0A6-0726B1A6B0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03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342EF-C6DA-463E-8DFC-388054B986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873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C6326-7882-430F-9CAD-540A39E64E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83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400DB-036C-4D24-9CD3-B6C690BE91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820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B882D-65C4-40F7-9347-BE233CAB77A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743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626BF-7794-40D5-B8B3-B2345486E4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9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DE2EF1-CC51-4302-9510-E74FA77D71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DE2EF1-CC51-4302-9510-E74FA77D71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5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DE2EF1-CC51-4302-9510-E74FA77D71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0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DE2EF1-CC51-4302-9510-E74FA77D71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0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DE2EF1-CC51-4302-9510-E74FA77D71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0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DE2EF1-CC51-4302-9510-E74FA77D71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0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DE2EF1-CC51-4302-9510-E74FA77D71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9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DE2EF1-CC51-4302-9510-E74FA77D71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9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02A93D0B-460D-463D-BF03-C51BC18CC0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7CA7CDDF-548E-4B8A-8633-2DD91F5397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37E4EB0F-7780-4D88-A4E2-577F8C8E5A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DE2EF1-CC51-4302-9510-E74FA77D71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2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DE2EF1-CC51-4302-9510-E74FA77D71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4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DE2EF1-CC51-4302-9510-E74FA77D71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4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DE2EF1-CC51-4302-9510-E74FA77D71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8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DE2EF1-CC51-4302-9510-E74FA77D71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8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5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99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143000" y="1447800"/>
            <a:ext cx="69342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Sociology 125</a:t>
            </a:r>
          </a:p>
          <a:p>
            <a:pPr algn="ctr" eaLnBrk="1" hangingPunct="1"/>
            <a:r>
              <a:rPr lang="en-US" altLang="en-US" sz="3600" b="1" dirty="0"/>
              <a:t>Lecture 14</a:t>
            </a:r>
          </a:p>
          <a:p>
            <a:pPr algn="ctr"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US" altLang="en-US" sz="5400" b="1" dirty="0"/>
              <a:t>Poverty &amp; Inequality</a:t>
            </a:r>
          </a:p>
          <a:p>
            <a:pPr algn="ctr" eaLnBrk="1" hangingPunct="1"/>
            <a:r>
              <a:rPr lang="en-US" altLang="en-US" sz="2800" b="1" dirty="0" smtClean="0"/>
              <a:t>March 7, 2017</a:t>
            </a:r>
            <a:endParaRPr lang="en-US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Chart 1"/>
          <p:cNvGraphicFramePr>
            <a:graphicFrameLocks/>
          </p:cNvGraphicFramePr>
          <p:nvPr/>
        </p:nvGraphicFramePr>
        <p:xfrm>
          <a:off x="-50800" y="-50800"/>
          <a:ext cx="9245600" cy="695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r:id="rId4" imgW="9242337" imgH="6956139" progId="Excel.Chart.8">
                  <p:embed/>
                </p:oleObj>
              </mc:Choice>
              <mc:Fallback>
                <p:oleObj r:id="rId4" imgW="9242337" imgH="6956139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-50800"/>
                        <a:ext cx="9245600" cy="695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81600" y="2977154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Top 1% compared to middle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61049" y="4942977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Just below top 1% compared to middle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00400" y="5825861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Middle compared to bottom 20%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28600" y="622300"/>
          <a:ext cx="8686800" cy="561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Chart" r:id="rId3" imgW="5896051" imgH="3810081" progId="Excel.Chart.8">
                  <p:embed/>
                </p:oleObj>
              </mc:Choice>
              <mc:Fallback>
                <p:oleObj name="Chart" r:id="rId3" imgW="5896051" imgH="3810081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22300"/>
                        <a:ext cx="8686800" cy="561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676400" y="1905000"/>
            <a:ext cx="4876800" cy="12160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Earnings Growth at the Very Top of the Income Distribution </a:t>
            </a:r>
          </a:p>
          <a:p>
            <a:pPr algn="ctr" eaLnBrk="1" hangingPunct="1"/>
            <a:r>
              <a:rPr lang="en-US" altLang="en-US" b="1"/>
              <a:t>1972-2001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6"/>
          <p:cNvGrpSpPr>
            <a:grpSpLocks/>
          </p:cNvGrpSpPr>
          <p:nvPr/>
        </p:nvGrpSpPr>
        <p:grpSpPr bwMode="auto">
          <a:xfrm>
            <a:off x="381000" y="838200"/>
            <a:ext cx="8153400" cy="5719763"/>
            <a:chOff x="381000" y="685800"/>
            <a:chExt cx="8153400" cy="5719465"/>
          </a:xfrm>
        </p:grpSpPr>
        <p:sp>
          <p:nvSpPr>
            <p:cNvPr id="29701" name="TextBox 2"/>
            <p:cNvSpPr txBox="1">
              <a:spLocks noChangeArrowheads="1"/>
            </p:cNvSpPr>
            <p:nvPr/>
          </p:nvSpPr>
          <p:spPr bwMode="auto">
            <a:xfrm>
              <a:off x="1066800" y="5943600"/>
              <a:ext cx="7391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1">
                  <a:latin typeface="Calibri" panose="020F0502020204030204" pitchFamily="34" charset="0"/>
                </a:rPr>
                <a:t>   1965      1972      1978       1989     1997       2000      2005</a:t>
              </a:r>
            </a:p>
          </p:txBody>
        </p:sp>
        <p:graphicFrame>
          <p:nvGraphicFramePr>
            <p:cNvPr id="4" name="Chart 3"/>
            <p:cNvGraphicFramePr/>
            <p:nvPr/>
          </p:nvGraphicFramePr>
          <p:xfrm>
            <a:off x="381000" y="685800"/>
            <a:ext cx="8153400" cy="533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914400" y="6519863"/>
            <a:ext cx="7620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/>
              <a:t>From Mishel, et. al. </a:t>
            </a:r>
            <a:r>
              <a:rPr lang="en-US" altLang="en-US" sz="1600" i="1"/>
              <a:t>The State of working America, 2008-09, Figure 3AE</a:t>
            </a:r>
            <a:endParaRPr lang="en-US" altLang="en-US" sz="1600"/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0" y="1524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/>
              <a:t>Ratio of Average CEO to Average Worker pay, 1965-2007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67"/>
          <p:cNvGrpSpPr>
            <a:grpSpLocks/>
          </p:cNvGrpSpPr>
          <p:nvPr/>
        </p:nvGrpSpPr>
        <p:grpSpPr bwMode="auto">
          <a:xfrm>
            <a:off x="0" y="228600"/>
            <a:ext cx="9144000" cy="6400800"/>
            <a:chOff x="0" y="228600"/>
            <a:chExt cx="9144000" cy="6400800"/>
          </a:xfrm>
        </p:grpSpPr>
        <p:grpSp>
          <p:nvGrpSpPr>
            <p:cNvPr id="30725" name="Group 21"/>
            <p:cNvGrpSpPr>
              <a:grpSpLocks/>
            </p:cNvGrpSpPr>
            <p:nvPr/>
          </p:nvGrpSpPr>
          <p:grpSpPr bwMode="auto">
            <a:xfrm>
              <a:off x="152400" y="228600"/>
              <a:ext cx="8870258" cy="6191250"/>
              <a:chOff x="152400" y="228600"/>
              <a:chExt cx="8870258" cy="6191250"/>
            </a:xfrm>
          </p:grpSpPr>
          <p:pic>
            <p:nvPicPr>
              <p:cNvPr id="3074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228600"/>
                <a:ext cx="8610600" cy="6191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Snip and Round Single Corner Rectangle 3"/>
              <p:cNvSpPr/>
              <p:nvPr/>
            </p:nvSpPr>
            <p:spPr>
              <a:xfrm rot="237635">
                <a:off x="4419600" y="1828800"/>
                <a:ext cx="2713038" cy="1524000"/>
              </a:xfrm>
              <a:prstGeom prst="snip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7462838" y="2349500"/>
                <a:ext cx="1560512" cy="736600"/>
              </a:xfrm>
              <a:custGeom>
                <a:avLst/>
                <a:gdLst>
                  <a:gd name="connsiteX0" fmla="*/ 0 w 1560114"/>
                  <a:gd name="connsiteY0" fmla="*/ 173346 h 736720"/>
                  <a:gd name="connsiteX1" fmla="*/ 0 w 1560114"/>
                  <a:gd name="connsiteY1" fmla="*/ 173346 h 736720"/>
                  <a:gd name="connsiteX2" fmla="*/ 17335 w 1560114"/>
                  <a:gd name="connsiteY2" fmla="*/ 229683 h 736720"/>
                  <a:gd name="connsiteX3" fmla="*/ 26002 w 1560114"/>
                  <a:gd name="connsiteY3" fmla="*/ 286021 h 736720"/>
                  <a:gd name="connsiteX4" fmla="*/ 34669 w 1560114"/>
                  <a:gd name="connsiteY4" fmla="*/ 416030 h 736720"/>
                  <a:gd name="connsiteX5" fmla="*/ 39003 w 1560114"/>
                  <a:gd name="connsiteY5" fmla="*/ 476701 h 736720"/>
                  <a:gd name="connsiteX6" fmla="*/ 47670 w 1560114"/>
                  <a:gd name="connsiteY6" fmla="*/ 537372 h 736720"/>
                  <a:gd name="connsiteX7" fmla="*/ 56338 w 1560114"/>
                  <a:gd name="connsiteY7" fmla="*/ 554707 h 736720"/>
                  <a:gd name="connsiteX8" fmla="*/ 56338 w 1560114"/>
                  <a:gd name="connsiteY8" fmla="*/ 602377 h 736720"/>
                  <a:gd name="connsiteX9" fmla="*/ 1395435 w 1560114"/>
                  <a:gd name="connsiteY9" fmla="*/ 736720 h 736720"/>
                  <a:gd name="connsiteX10" fmla="*/ 1560114 w 1560114"/>
                  <a:gd name="connsiteY10" fmla="*/ 0 h 736720"/>
                  <a:gd name="connsiteX11" fmla="*/ 0 w 1560114"/>
                  <a:gd name="connsiteY11" fmla="*/ 173346 h 73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0114" h="736720">
                    <a:moveTo>
                      <a:pt x="0" y="173346"/>
                    </a:moveTo>
                    <a:lnTo>
                      <a:pt x="0" y="173346"/>
                    </a:lnTo>
                    <a:cubicBezTo>
                      <a:pt x="9732" y="199297"/>
                      <a:pt x="14075" y="205231"/>
                      <a:pt x="17335" y="229683"/>
                    </a:cubicBezTo>
                    <a:cubicBezTo>
                      <a:pt x="24783" y="285547"/>
                      <a:pt x="16240" y="256736"/>
                      <a:pt x="26002" y="286021"/>
                    </a:cubicBezTo>
                    <a:cubicBezTo>
                      <a:pt x="34652" y="459010"/>
                      <a:pt x="25656" y="307868"/>
                      <a:pt x="34669" y="416030"/>
                    </a:cubicBezTo>
                    <a:cubicBezTo>
                      <a:pt x="36353" y="436235"/>
                      <a:pt x="36843" y="456541"/>
                      <a:pt x="39003" y="476701"/>
                    </a:cubicBezTo>
                    <a:cubicBezTo>
                      <a:pt x="41179" y="497014"/>
                      <a:pt x="38533" y="519100"/>
                      <a:pt x="47670" y="537372"/>
                    </a:cubicBezTo>
                    <a:cubicBezTo>
                      <a:pt x="50559" y="543150"/>
                      <a:pt x="55484" y="548303"/>
                      <a:pt x="56338" y="554707"/>
                    </a:cubicBezTo>
                    <a:cubicBezTo>
                      <a:pt x="58438" y="570458"/>
                      <a:pt x="56338" y="586487"/>
                      <a:pt x="56338" y="602377"/>
                    </a:cubicBezTo>
                    <a:lnTo>
                      <a:pt x="1395435" y="736720"/>
                    </a:lnTo>
                    <a:lnTo>
                      <a:pt x="1560114" y="0"/>
                    </a:lnTo>
                    <a:lnTo>
                      <a:pt x="0" y="17334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747" name="TextBox 9"/>
              <p:cNvSpPr txBox="1">
                <a:spLocks noChangeArrowheads="1"/>
              </p:cNvSpPr>
              <p:nvPr/>
            </p:nvSpPr>
            <p:spPr bwMode="auto">
              <a:xfrm>
                <a:off x="7391400" y="609600"/>
                <a:ext cx="1600200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latin typeface="Calibri" panose="020F0502020204030204" pitchFamily="34" charset="0"/>
                  </a:rPr>
                  <a:t>700 times the pay of average workers</a:t>
                </a:r>
              </a:p>
            </p:txBody>
          </p:sp>
          <p:sp>
            <p:nvSpPr>
              <p:cNvPr id="30748" name="TextBox 10"/>
              <p:cNvSpPr txBox="1">
                <a:spLocks noChangeArrowheads="1"/>
              </p:cNvSpPr>
              <p:nvPr/>
            </p:nvSpPr>
            <p:spPr bwMode="auto">
              <a:xfrm>
                <a:off x="7543800" y="2209800"/>
                <a:ext cx="609600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latin typeface="Calibri" panose="020F0502020204030204" pitchFamily="34" charset="0"/>
                  </a:rPr>
                  <a:t>500</a:t>
                </a:r>
              </a:p>
            </p:txBody>
          </p:sp>
          <p:sp>
            <p:nvSpPr>
              <p:cNvPr id="30749" name="TextBox 11"/>
              <p:cNvSpPr txBox="1">
                <a:spLocks noChangeArrowheads="1"/>
              </p:cNvSpPr>
              <p:nvPr/>
            </p:nvSpPr>
            <p:spPr bwMode="auto">
              <a:xfrm>
                <a:off x="7467600" y="1600200"/>
                <a:ext cx="609600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latin typeface="Calibri" panose="020F0502020204030204" pitchFamily="34" charset="0"/>
                  </a:rPr>
                  <a:t>600</a:t>
                </a:r>
              </a:p>
            </p:txBody>
          </p:sp>
          <p:sp>
            <p:nvSpPr>
              <p:cNvPr id="30750" name="TextBox 12"/>
              <p:cNvSpPr txBox="1">
                <a:spLocks noChangeArrowheads="1"/>
              </p:cNvSpPr>
              <p:nvPr/>
            </p:nvSpPr>
            <p:spPr bwMode="auto">
              <a:xfrm>
                <a:off x="7696200" y="2895600"/>
                <a:ext cx="609600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latin typeface="Calibri" panose="020F0502020204030204" pitchFamily="34" charset="0"/>
                  </a:rPr>
                  <a:t>400</a:t>
                </a:r>
              </a:p>
            </p:txBody>
          </p:sp>
          <p:sp>
            <p:nvSpPr>
              <p:cNvPr id="30751" name="TextBox 13"/>
              <p:cNvSpPr txBox="1">
                <a:spLocks noChangeArrowheads="1"/>
              </p:cNvSpPr>
              <p:nvPr/>
            </p:nvSpPr>
            <p:spPr bwMode="auto">
              <a:xfrm>
                <a:off x="7772400" y="3200400"/>
                <a:ext cx="1066800" cy="7386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400" b="1">
                  <a:latin typeface="Calibri" panose="020F0502020204030204" pitchFamily="34" charset="0"/>
                </a:endParaRPr>
              </a:p>
              <a:p>
                <a:pPr eaLnBrk="1" hangingPunct="1"/>
                <a:endParaRPr lang="en-US" altLang="en-US" sz="1400" b="1">
                  <a:latin typeface="Calibri" panose="020F0502020204030204" pitchFamily="34" charset="0"/>
                </a:endParaRPr>
              </a:p>
              <a:p>
                <a:pPr eaLnBrk="1" hangingPunct="1"/>
                <a:r>
                  <a:rPr lang="en-US" altLang="en-US" sz="1400" b="1">
                    <a:latin typeface="Calibri" panose="020F0502020204030204" pitchFamily="34" charset="0"/>
                  </a:rPr>
                  <a:t>300</a:t>
                </a:r>
              </a:p>
            </p:txBody>
          </p:sp>
          <p:sp>
            <p:nvSpPr>
              <p:cNvPr id="30752" name="TextBox 14"/>
              <p:cNvSpPr txBox="1">
                <a:spLocks noChangeArrowheads="1"/>
              </p:cNvSpPr>
              <p:nvPr/>
            </p:nvSpPr>
            <p:spPr bwMode="auto">
              <a:xfrm>
                <a:off x="7772400" y="4495800"/>
                <a:ext cx="609600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latin typeface="Calibri" panose="020F0502020204030204" pitchFamily="34" charset="0"/>
                  </a:rPr>
                  <a:t>200</a:t>
                </a:r>
              </a:p>
            </p:txBody>
          </p:sp>
          <p:sp>
            <p:nvSpPr>
              <p:cNvPr id="30753" name="TextBox 17"/>
              <p:cNvSpPr txBox="1">
                <a:spLocks noChangeArrowheads="1"/>
              </p:cNvSpPr>
              <p:nvPr/>
            </p:nvSpPr>
            <p:spPr bwMode="auto">
              <a:xfrm>
                <a:off x="7696200" y="4876800"/>
                <a:ext cx="990600" cy="7386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400" b="1">
                  <a:latin typeface="Calibri" panose="020F0502020204030204" pitchFamily="34" charset="0"/>
                </a:endParaRPr>
              </a:p>
              <a:p>
                <a:pPr eaLnBrk="1" hangingPunct="1"/>
                <a:endParaRPr lang="en-US" altLang="en-US" sz="1400" b="1">
                  <a:latin typeface="Calibri" panose="020F0502020204030204" pitchFamily="34" charset="0"/>
                </a:endParaRPr>
              </a:p>
              <a:p>
                <a:pPr eaLnBrk="1" hangingPunct="1"/>
                <a:r>
                  <a:rPr lang="en-US" altLang="en-US" sz="1400" b="1">
                    <a:latin typeface="Calibri" panose="020F0502020204030204" pitchFamily="34" charset="0"/>
                  </a:rPr>
                  <a:t>100</a:t>
                </a:r>
              </a:p>
            </p:txBody>
          </p:sp>
          <p:sp>
            <p:nvSpPr>
              <p:cNvPr id="21" name="Freeform 20"/>
              <p:cNvSpPr/>
              <p:nvPr/>
            </p:nvSpPr>
            <p:spPr>
              <a:xfrm rot="493803">
                <a:off x="836613" y="4953000"/>
                <a:ext cx="925512" cy="358775"/>
              </a:xfrm>
              <a:custGeom>
                <a:avLst/>
                <a:gdLst>
                  <a:gd name="connsiteX0" fmla="*/ 762000 w 925830"/>
                  <a:gd name="connsiteY0" fmla="*/ 58422 h 340334"/>
                  <a:gd name="connsiteX1" fmla="*/ 762000 w 925830"/>
                  <a:gd name="connsiteY1" fmla="*/ 58422 h 340334"/>
                  <a:gd name="connsiteX2" fmla="*/ 666750 w 925830"/>
                  <a:gd name="connsiteY2" fmla="*/ 24132 h 340334"/>
                  <a:gd name="connsiteX3" fmla="*/ 594360 w 925830"/>
                  <a:gd name="connsiteY3" fmla="*/ 12702 h 340334"/>
                  <a:gd name="connsiteX4" fmla="*/ 407670 w 925830"/>
                  <a:gd name="connsiteY4" fmla="*/ 1272 h 340334"/>
                  <a:gd name="connsiteX5" fmla="*/ 251460 w 925830"/>
                  <a:gd name="connsiteY5" fmla="*/ 5082 h 340334"/>
                  <a:gd name="connsiteX6" fmla="*/ 182880 w 925830"/>
                  <a:gd name="connsiteY6" fmla="*/ 39372 h 340334"/>
                  <a:gd name="connsiteX7" fmla="*/ 152400 w 925830"/>
                  <a:gd name="connsiteY7" fmla="*/ 46992 h 340334"/>
                  <a:gd name="connsiteX8" fmla="*/ 133350 w 925830"/>
                  <a:gd name="connsiteY8" fmla="*/ 62232 h 340334"/>
                  <a:gd name="connsiteX9" fmla="*/ 99060 w 925830"/>
                  <a:gd name="connsiteY9" fmla="*/ 77472 h 340334"/>
                  <a:gd name="connsiteX10" fmla="*/ 53340 w 925830"/>
                  <a:gd name="connsiteY10" fmla="*/ 111762 h 340334"/>
                  <a:gd name="connsiteX11" fmla="*/ 41910 w 925830"/>
                  <a:gd name="connsiteY11" fmla="*/ 127002 h 340334"/>
                  <a:gd name="connsiteX12" fmla="*/ 15240 w 925830"/>
                  <a:gd name="connsiteY12" fmla="*/ 149862 h 340334"/>
                  <a:gd name="connsiteX13" fmla="*/ 0 w 925830"/>
                  <a:gd name="connsiteY13" fmla="*/ 184152 h 340334"/>
                  <a:gd name="connsiteX14" fmla="*/ 22860 w 925830"/>
                  <a:gd name="connsiteY14" fmla="*/ 222252 h 340334"/>
                  <a:gd name="connsiteX15" fmla="*/ 45720 w 925830"/>
                  <a:gd name="connsiteY15" fmla="*/ 226062 h 340334"/>
                  <a:gd name="connsiteX16" fmla="*/ 95250 w 925830"/>
                  <a:gd name="connsiteY16" fmla="*/ 237492 h 340334"/>
                  <a:gd name="connsiteX17" fmla="*/ 205740 w 925830"/>
                  <a:gd name="connsiteY17" fmla="*/ 275592 h 340334"/>
                  <a:gd name="connsiteX18" fmla="*/ 346710 w 925830"/>
                  <a:gd name="connsiteY18" fmla="*/ 302262 h 340334"/>
                  <a:gd name="connsiteX19" fmla="*/ 483870 w 925830"/>
                  <a:gd name="connsiteY19" fmla="*/ 309882 h 340334"/>
                  <a:gd name="connsiteX20" fmla="*/ 624840 w 925830"/>
                  <a:gd name="connsiteY20" fmla="*/ 317502 h 340334"/>
                  <a:gd name="connsiteX21" fmla="*/ 864870 w 925830"/>
                  <a:gd name="connsiteY21" fmla="*/ 325122 h 340334"/>
                  <a:gd name="connsiteX22" fmla="*/ 887730 w 925830"/>
                  <a:gd name="connsiteY22" fmla="*/ 306072 h 340334"/>
                  <a:gd name="connsiteX23" fmla="*/ 906780 w 925830"/>
                  <a:gd name="connsiteY23" fmla="*/ 275592 h 340334"/>
                  <a:gd name="connsiteX24" fmla="*/ 918210 w 925830"/>
                  <a:gd name="connsiteY24" fmla="*/ 264162 h 340334"/>
                  <a:gd name="connsiteX25" fmla="*/ 925830 w 925830"/>
                  <a:gd name="connsiteY25" fmla="*/ 233682 h 340334"/>
                  <a:gd name="connsiteX26" fmla="*/ 902970 w 925830"/>
                  <a:gd name="connsiteY26" fmla="*/ 165102 h 340334"/>
                  <a:gd name="connsiteX27" fmla="*/ 895350 w 925830"/>
                  <a:gd name="connsiteY27" fmla="*/ 149862 h 340334"/>
                  <a:gd name="connsiteX28" fmla="*/ 891540 w 925830"/>
                  <a:gd name="connsiteY28" fmla="*/ 138432 h 340334"/>
                  <a:gd name="connsiteX29" fmla="*/ 868680 w 925830"/>
                  <a:gd name="connsiteY29" fmla="*/ 119382 h 340334"/>
                  <a:gd name="connsiteX30" fmla="*/ 853440 w 925830"/>
                  <a:gd name="connsiteY30" fmla="*/ 104142 h 340334"/>
                  <a:gd name="connsiteX31" fmla="*/ 838200 w 925830"/>
                  <a:gd name="connsiteY31" fmla="*/ 92712 h 340334"/>
                  <a:gd name="connsiteX32" fmla="*/ 822960 w 925830"/>
                  <a:gd name="connsiteY32" fmla="*/ 88902 h 340334"/>
                  <a:gd name="connsiteX33" fmla="*/ 803910 w 925830"/>
                  <a:gd name="connsiteY33" fmla="*/ 81282 h 340334"/>
                  <a:gd name="connsiteX34" fmla="*/ 781050 w 925830"/>
                  <a:gd name="connsiteY34" fmla="*/ 73662 h 340334"/>
                  <a:gd name="connsiteX35" fmla="*/ 762000 w 925830"/>
                  <a:gd name="connsiteY35" fmla="*/ 54612 h 340334"/>
                  <a:gd name="connsiteX36" fmla="*/ 762000 w 925830"/>
                  <a:gd name="connsiteY36" fmla="*/ 58422 h 340334"/>
                  <a:gd name="connsiteX0" fmla="*/ 762000 w 925830"/>
                  <a:gd name="connsiteY0" fmla="*/ 58422 h 358138"/>
                  <a:gd name="connsiteX1" fmla="*/ 762000 w 925830"/>
                  <a:gd name="connsiteY1" fmla="*/ 58422 h 358138"/>
                  <a:gd name="connsiteX2" fmla="*/ 666750 w 925830"/>
                  <a:gd name="connsiteY2" fmla="*/ 24132 h 358138"/>
                  <a:gd name="connsiteX3" fmla="*/ 594360 w 925830"/>
                  <a:gd name="connsiteY3" fmla="*/ 12702 h 358138"/>
                  <a:gd name="connsiteX4" fmla="*/ 407670 w 925830"/>
                  <a:gd name="connsiteY4" fmla="*/ 1272 h 358138"/>
                  <a:gd name="connsiteX5" fmla="*/ 251460 w 925830"/>
                  <a:gd name="connsiteY5" fmla="*/ 5082 h 358138"/>
                  <a:gd name="connsiteX6" fmla="*/ 182880 w 925830"/>
                  <a:gd name="connsiteY6" fmla="*/ 39372 h 358138"/>
                  <a:gd name="connsiteX7" fmla="*/ 152400 w 925830"/>
                  <a:gd name="connsiteY7" fmla="*/ 46992 h 358138"/>
                  <a:gd name="connsiteX8" fmla="*/ 133350 w 925830"/>
                  <a:gd name="connsiteY8" fmla="*/ 62232 h 358138"/>
                  <a:gd name="connsiteX9" fmla="*/ 99060 w 925830"/>
                  <a:gd name="connsiteY9" fmla="*/ 77472 h 358138"/>
                  <a:gd name="connsiteX10" fmla="*/ 53340 w 925830"/>
                  <a:gd name="connsiteY10" fmla="*/ 111762 h 358138"/>
                  <a:gd name="connsiteX11" fmla="*/ 41910 w 925830"/>
                  <a:gd name="connsiteY11" fmla="*/ 127002 h 358138"/>
                  <a:gd name="connsiteX12" fmla="*/ 15240 w 925830"/>
                  <a:gd name="connsiteY12" fmla="*/ 149862 h 358138"/>
                  <a:gd name="connsiteX13" fmla="*/ 0 w 925830"/>
                  <a:gd name="connsiteY13" fmla="*/ 184152 h 358138"/>
                  <a:gd name="connsiteX14" fmla="*/ 22860 w 925830"/>
                  <a:gd name="connsiteY14" fmla="*/ 222252 h 358138"/>
                  <a:gd name="connsiteX15" fmla="*/ 45720 w 925830"/>
                  <a:gd name="connsiteY15" fmla="*/ 226062 h 358138"/>
                  <a:gd name="connsiteX16" fmla="*/ 95250 w 925830"/>
                  <a:gd name="connsiteY16" fmla="*/ 237492 h 358138"/>
                  <a:gd name="connsiteX17" fmla="*/ 174870 w 925830"/>
                  <a:gd name="connsiteY17" fmla="*/ 347863 h 358138"/>
                  <a:gd name="connsiteX18" fmla="*/ 346710 w 925830"/>
                  <a:gd name="connsiteY18" fmla="*/ 302262 h 358138"/>
                  <a:gd name="connsiteX19" fmla="*/ 483870 w 925830"/>
                  <a:gd name="connsiteY19" fmla="*/ 309882 h 358138"/>
                  <a:gd name="connsiteX20" fmla="*/ 624840 w 925830"/>
                  <a:gd name="connsiteY20" fmla="*/ 317502 h 358138"/>
                  <a:gd name="connsiteX21" fmla="*/ 864870 w 925830"/>
                  <a:gd name="connsiteY21" fmla="*/ 325122 h 358138"/>
                  <a:gd name="connsiteX22" fmla="*/ 887730 w 925830"/>
                  <a:gd name="connsiteY22" fmla="*/ 306072 h 358138"/>
                  <a:gd name="connsiteX23" fmla="*/ 906780 w 925830"/>
                  <a:gd name="connsiteY23" fmla="*/ 275592 h 358138"/>
                  <a:gd name="connsiteX24" fmla="*/ 918210 w 925830"/>
                  <a:gd name="connsiteY24" fmla="*/ 264162 h 358138"/>
                  <a:gd name="connsiteX25" fmla="*/ 925830 w 925830"/>
                  <a:gd name="connsiteY25" fmla="*/ 233682 h 358138"/>
                  <a:gd name="connsiteX26" fmla="*/ 902970 w 925830"/>
                  <a:gd name="connsiteY26" fmla="*/ 165102 h 358138"/>
                  <a:gd name="connsiteX27" fmla="*/ 895350 w 925830"/>
                  <a:gd name="connsiteY27" fmla="*/ 149862 h 358138"/>
                  <a:gd name="connsiteX28" fmla="*/ 891540 w 925830"/>
                  <a:gd name="connsiteY28" fmla="*/ 138432 h 358138"/>
                  <a:gd name="connsiteX29" fmla="*/ 868680 w 925830"/>
                  <a:gd name="connsiteY29" fmla="*/ 119382 h 358138"/>
                  <a:gd name="connsiteX30" fmla="*/ 853440 w 925830"/>
                  <a:gd name="connsiteY30" fmla="*/ 104142 h 358138"/>
                  <a:gd name="connsiteX31" fmla="*/ 838200 w 925830"/>
                  <a:gd name="connsiteY31" fmla="*/ 92712 h 358138"/>
                  <a:gd name="connsiteX32" fmla="*/ 822960 w 925830"/>
                  <a:gd name="connsiteY32" fmla="*/ 88902 h 358138"/>
                  <a:gd name="connsiteX33" fmla="*/ 803910 w 925830"/>
                  <a:gd name="connsiteY33" fmla="*/ 81282 h 358138"/>
                  <a:gd name="connsiteX34" fmla="*/ 781050 w 925830"/>
                  <a:gd name="connsiteY34" fmla="*/ 73662 h 358138"/>
                  <a:gd name="connsiteX35" fmla="*/ 762000 w 925830"/>
                  <a:gd name="connsiteY35" fmla="*/ 54612 h 358138"/>
                  <a:gd name="connsiteX36" fmla="*/ 762000 w 925830"/>
                  <a:gd name="connsiteY36" fmla="*/ 58422 h 358138"/>
                  <a:gd name="connsiteX0" fmla="*/ 762000 w 925830"/>
                  <a:gd name="connsiteY0" fmla="*/ 58422 h 358138"/>
                  <a:gd name="connsiteX1" fmla="*/ 762000 w 925830"/>
                  <a:gd name="connsiteY1" fmla="*/ 58422 h 358138"/>
                  <a:gd name="connsiteX2" fmla="*/ 666750 w 925830"/>
                  <a:gd name="connsiteY2" fmla="*/ 24132 h 358138"/>
                  <a:gd name="connsiteX3" fmla="*/ 594360 w 925830"/>
                  <a:gd name="connsiteY3" fmla="*/ 12702 h 358138"/>
                  <a:gd name="connsiteX4" fmla="*/ 407670 w 925830"/>
                  <a:gd name="connsiteY4" fmla="*/ 1272 h 358138"/>
                  <a:gd name="connsiteX5" fmla="*/ 251460 w 925830"/>
                  <a:gd name="connsiteY5" fmla="*/ 5082 h 358138"/>
                  <a:gd name="connsiteX6" fmla="*/ 182880 w 925830"/>
                  <a:gd name="connsiteY6" fmla="*/ 39372 h 358138"/>
                  <a:gd name="connsiteX7" fmla="*/ 152400 w 925830"/>
                  <a:gd name="connsiteY7" fmla="*/ 46992 h 358138"/>
                  <a:gd name="connsiteX8" fmla="*/ 133350 w 925830"/>
                  <a:gd name="connsiteY8" fmla="*/ 62232 h 358138"/>
                  <a:gd name="connsiteX9" fmla="*/ 99060 w 925830"/>
                  <a:gd name="connsiteY9" fmla="*/ 77472 h 358138"/>
                  <a:gd name="connsiteX10" fmla="*/ 53340 w 925830"/>
                  <a:gd name="connsiteY10" fmla="*/ 111762 h 358138"/>
                  <a:gd name="connsiteX11" fmla="*/ 41910 w 925830"/>
                  <a:gd name="connsiteY11" fmla="*/ 127002 h 358138"/>
                  <a:gd name="connsiteX12" fmla="*/ 15240 w 925830"/>
                  <a:gd name="connsiteY12" fmla="*/ 149862 h 358138"/>
                  <a:gd name="connsiteX13" fmla="*/ 0 w 925830"/>
                  <a:gd name="connsiteY13" fmla="*/ 184152 h 358138"/>
                  <a:gd name="connsiteX14" fmla="*/ 22860 w 925830"/>
                  <a:gd name="connsiteY14" fmla="*/ 222252 h 358138"/>
                  <a:gd name="connsiteX15" fmla="*/ 45720 w 925830"/>
                  <a:gd name="connsiteY15" fmla="*/ 226062 h 358138"/>
                  <a:gd name="connsiteX16" fmla="*/ 95250 w 925830"/>
                  <a:gd name="connsiteY16" fmla="*/ 237492 h 358138"/>
                  <a:gd name="connsiteX17" fmla="*/ 174870 w 925830"/>
                  <a:gd name="connsiteY17" fmla="*/ 347863 h 358138"/>
                  <a:gd name="connsiteX18" fmla="*/ 325701 w 925830"/>
                  <a:gd name="connsiteY18" fmla="*/ 326048 h 358138"/>
                  <a:gd name="connsiteX19" fmla="*/ 483870 w 925830"/>
                  <a:gd name="connsiteY19" fmla="*/ 309882 h 358138"/>
                  <a:gd name="connsiteX20" fmla="*/ 624840 w 925830"/>
                  <a:gd name="connsiteY20" fmla="*/ 317502 h 358138"/>
                  <a:gd name="connsiteX21" fmla="*/ 864870 w 925830"/>
                  <a:gd name="connsiteY21" fmla="*/ 325122 h 358138"/>
                  <a:gd name="connsiteX22" fmla="*/ 887730 w 925830"/>
                  <a:gd name="connsiteY22" fmla="*/ 306072 h 358138"/>
                  <a:gd name="connsiteX23" fmla="*/ 906780 w 925830"/>
                  <a:gd name="connsiteY23" fmla="*/ 275592 h 358138"/>
                  <a:gd name="connsiteX24" fmla="*/ 918210 w 925830"/>
                  <a:gd name="connsiteY24" fmla="*/ 264162 h 358138"/>
                  <a:gd name="connsiteX25" fmla="*/ 925830 w 925830"/>
                  <a:gd name="connsiteY25" fmla="*/ 233682 h 358138"/>
                  <a:gd name="connsiteX26" fmla="*/ 902970 w 925830"/>
                  <a:gd name="connsiteY26" fmla="*/ 165102 h 358138"/>
                  <a:gd name="connsiteX27" fmla="*/ 895350 w 925830"/>
                  <a:gd name="connsiteY27" fmla="*/ 149862 h 358138"/>
                  <a:gd name="connsiteX28" fmla="*/ 891540 w 925830"/>
                  <a:gd name="connsiteY28" fmla="*/ 138432 h 358138"/>
                  <a:gd name="connsiteX29" fmla="*/ 868680 w 925830"/>
                  <a:gd name="connsiteY29" fmla="*/ 119382 h 358138"/>
                  <a:gd name="connsiteX30" fmla="*/ 853440 w 925830"/>
                  <a:gd name="connsiteY30" fmla="*/ 104142 h 358138"/>
                  <a:gd name="connsiteX31" fmla="*/ 838200 w 925830"/>
                  <a:gd name="connsiteY31" fmla="*/ 92712 h 358138"/>
                  <a:gd name="connsiteX32" fmla="*/ 822960 w 925830"/>
                  <a:gd name="connsiteY32" fmla="*/ 88902 h 358138"/>
                  <a:gd name="connsiteX33" fmla="*/ 803910 w 925830"/>
                  <a:gd name="connsiteY33" fmla="*/ 81282 h 358138"/>
                  <a:gd name="connsiteX34" fmla="*/ 781050 w 925830"/>
                  <a:gd name="connsiteY34" fmla="*/ 73662 h 358138"/>
                  <a:gd name="connsiteX35" fmla="*/ 762000 w 925830"/>
                  <a:gd name="connsiteY35" fmla="*/ 54612 h 358138"/>
                  <a:gd name="connsiteX36" fmla="*/ 762000 w 925830"/>
                  <a:gd name="connsiteY36" fmla="*/ 58422 h 358138"/>
                  <a:gd name="connsiteX0" fmla="*/ 762000 w 925830"/>
                  <a:gd name="connsiteY0" fmla="*/ 58422 h 358138"/>
                  <a:gd name="connsiteX1" fmla="*/ 762000 w 925830"/>
                  <a:gd name="connsiteY1" fmla="*/ 58422 h 358138"/>
                  <a:gd name="connsiteX2" fmla="*/ 666750 w 925830"/>
                  <a:gd name="connsiteY2" fmla="*/ 24132 h 358138"/>
                  <a:gd name="connsiteX3" fmla="*/ 594360 w 925830"/>
                  <a:gd name="connsiteY3" fmla="*/ 12702 h 358138"/>
                  <a:gd name="connsiteX4" fmla="*/ 407670 w 925830"/>
                  <a:gd name="connsiteY4" fmla="*/ 1272 h 358138"/>
                  <a:gd name="connsiteX5" fmla="*/ 251460 w 925830"/>
                  <a:gd name="connsiteY5" fmla="*/ 5082 h 358138"/>
                  <a:gd name="connsiteX6" fmla="*/ 182880 w 925830"/>
                  <a:gd name="connsiteY6" fmla="*/ 39372 h 358138"/>
                  <a:gd name="connsiteX7" fmla="*/ 152400 w 925830"/>
                  <a:gd name="connsiteY7" fmla="*/ 46992 h 358138"/>
                  <a:gd name="connsiteX8" fmla="*/ 133350 w 925830"/>
                  <a:gd name="connsiteY8" fmla="*/ 62232 h 358138"/>
                  <a:gd name="connsiteX9" fmla="*/ 99060 w 925830"/>
                  <a:gd name="connsiteY9" fmla="*/ 77472 h 358138"/>
                  <a:gd name="connsiteX10" fmla="*/ 53340 w 925830"/>
                  <a:gd name="connsiteY10" fmla="*/ 111762 h 358138"/>
                  <a:gd name="connsiteX11" fmla="*/ 41910 w 925830"/>
                  <a:gd name="connsiteY11" fmla="*/ 127002 h 358138"/>
                  <a:gd name="connsiteX12" fmla="*/ 15240 w 925830"/>
                  <a:gd name="connsiteY12" fmla="*/ 149862 h 358138"/>
                  <a:gd name="connsiteX13" fmla="*/ 0 w 925830"/>
                  <a:gd name="connsiteY13" fmla="*/ 184152 h 358138"/>
                  <a:gd name="connsiteX14" fmla="*/ 22860 w 925830"/>
                  <a:gd name="connsiteY14" fmla="*/ 222252 h 358138"/>
                  <a:gd name="connsiteX15" fmla="*/ 45720 w 925830"/>
                  <a:gd name="connsiteY15" fmla="*/ 226062 h 358138"/>
                  <a:gd name="connsiteX16" fmla="*/ 95250 w 925830"/>
                  <a:gd name="connsiteY16" fmla="*/ 237492 h 358138"/>
                  <a:gd name="connsiteX17" fmla="*/ 174870 w 925830"/>
                  <a:gd name="connsiteY17" fmla="*/ 347863 h 358138"/>
                  <a:gd name="connsiteX18" fmla="*/ 325701 w 925830"/>
                  <a:gd name="connsiteY18" fmla="*/ 326048 h 358138"/>
                  <a:gd name="connsiteX19" fmla="*/ 483870 w 925830"/>
                  <a:gd name="connsiteY19" fmla="*/ 309882 h 358138"/>
                  <a:gd name="connsiteX20" fmla="*/ 624840 w 925830"/>
                  <a:gd name="connsiteY20" fmla="*/ 317502 h 358138"/>
                  <a:gd name="connsiteX21" fmla="*/ 864870 w 925830"/>
                  <a:gd name="connsiteY21" fmla="*/ 325122 h 358138"/>
                  <a:gd name="connsiteX22" fmla="*/ 887730 w 925830"/>
                  <a:gd name="connsiteY22" fmla="*/ 306072 h 358138"/>
                  <a:gd name="connsiteX23" fmla="*/ 906780 w 925830"/>
                  <a:gd name="connsiteY23" fmla="*/ 275592 h 358138"/>
                  <a:gd name="connsiteX24" fmla="*/ 918210 w 925830"/>
                  <a:gd name="connsiteY24" fmla="*/ 264162 h 358138"/>
                  <a:gd name="connsiteX25" fmla="*/ 925830 w 925830"/>
                  <a:gd name="connsiteY25" fmla="*/ 233682 h 358138"/>
                  <a:gd name="connsiteX26" fmla="*/ 902970 w 925830"/>
                  <a:gd name="connsiteY26" fmla="*/ 165102 h 358138"/>
                  <a:gd name="connsiteX27" fmla="*/ 895350 w 925830"/>
                  <a:gd name="connsiteY27" fmla="*/ 149862 h 358138"/>
                  <a:gd name="connsiteX28" fmla="*/ 891540 w 925830"/>
                  <a:gd name="connsiteY28" fmla="*/ 138432 h 358138"/>
                  <a:gd name="connsiteX29" fmla="*/ 868680 w 925830"/>
                  <a:gd name="connsiteY29" fmla="*/ 119382 h 358138"/>
                  <a:gd name="connsiteX30" fmla="*/ 853440 w 925830"/>
                  <a:gd name="connsiteY30" fmla="*/ 104142 h 358138"/>
                  <a:gd name="connsiteX31" fmla="*/ 838200 w 925830"/>
                  <a:gd name="connsiteY31" fmla="*/ 92712 h 358138"/>
                  <a:gd name="connsiteX32" fmla="*/ 822960 w 925830"/>
                  <a:gd name="connsiteY32" fmla="*/ 88902 h 358138"/>
                  <a:gd name="connsiteX33" fmla="*/ 803910 w 925830"/>
                  <a:gd name="connsiteY33" fmla="*/ 81282 h 358138"/>
                  <a:gd name="connsiteX34" fmla="*/ 781050 w 925830"/>
                  <a:gd name="connsiteY34" fmla="*/ 73662 h 358138"/>
                  <a:gd name="connsiteX35" fmla="*/ 762000 w 925830"/>
                  <a:gd name="connsiteY35" fmla="*/ 54612 h 358138"/>
                  <a:gd name="connsiteX36" fmla="*/ 762000 w 925830"/>
                  <a:gd name="connsiteY36" fmla="*/ 58422 h 35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25830" h="358138">
                    <a:moveTo>
                      <a:pt x="762000" y="58422"/>
                    </a:moveTo>
                    <a:lnTo>
                      <a:pt x="762000" y="58422"/>
                    </a:lnTo>
                    <a:cubicBezTo>
                      <a:pt x="730250" y="46992"/>
                      <a:pt x="699306" y="33011"/>
                      <a:pt x="666750" y="24132"/>
                    </a:cubicBezTo>
                    <a:cubicBezTo>
                      <a:pt x="643182" y="17704"/>
                      <a:pt x="618622" y="15556"/>
                      <a:pt x="594360" y="12702"/>
                    </a:cubicBezTo>
                    <a:cubicBezTo>
                      <a:pt x="489209" y="331"/>
                      <a:pt x="551318" y="5761"/>
                      <a:pt x="407670" y="1272"/>
                    </a:cubicBezTo>
                    <a:cubicBezTo>
                      <a:pt x="355600" y="2542"/>
                      <a:pt x="303297" y="0"/>
                      <a:pt x="251460" y="5082"/>
                    </a:cubicBezTo>
                    <a:cubicBezTo>
                      <a:pt x="219488" y="8217"/>
                      <a:pt x="209848" y="27574"/>
                      <a:pt x="182880" y="39372"/>
                    </a:cubicBezTo>
                    <a:cubicBezTo>
                      <a:pt x="173285" y="43570"/>
                      <a:pt x="162560" y="44452"/>
                      <a:pt x="152400" y="46992"/>
                    </a:cubicBezTo>
                    <a:cubicBezTo>
                      <a:pt x="146050" y="52072"/>
                      <a:pt x="140323" y="58048"/>
                      <a:pt x="133350" y="62232"/>
                    </a:cubicBezTo>
                    <a:cubicBezTo>
                      <a:pt x="108539" y="77119"/>
                      <a:pt x="120822" y="62511"/>
                      <a:pt x="99060" y="77472"/>
                    </a:cubicBezTo>
                    <a:cubicBezTo>
                      <a:pt x="83362" y="88264"/>
                      <a:pt x="67736" y="99286"/>
                      <a:pt x="53340" y="111762"/>
                    </a:cubicBezTo>
                    <a:cubicBezTo>
                      <a:pt x="48541" y="115921"/>
                      <a:pt x="46400" y="122512"/>
                      <a:pt x="41910" y="127002"/>
                    </a:cubicBezTo>
                    <a:cubicBezTo>
                      <a:pt x="31346" y="137566"/>
                      <a:pt x="23535" y="137420"/>
                      <a:pt x="15240" y="149862"/>
                    </a:cubicBezTo>
                    <a:cubicBezTo>
                      <a:pt x="6423" y="163088"/>
                      <a:pt x="4426" y="170875"/>
                      <a:pt x="0" y="184152"/>
                    </a:cubicBezTo>
                    <a:cubicBezTo>
                      <a:pt x="5026" y="196717"/>
                      <a:pt x="10023" y="214550"/>
                      <a:pt x="22860" y="222252"/>
                    </a:cubicBezTo>
                    <a:cubicBezTo>
                      <a:pt x="29484" y="226227"/>
                      <a:pt x="38193" y="224325"/>
                      <a:pt x="45720" y="226062"/>
                    </a:cubicBezTo>
                    <a:cubicBezTo>
                      <a:pt x="109045" y="240675"/>
                      <a:pt x="38850" y="228092"/>
                      <a:pt x="95250" y="237492"/>
                    </a:cubicBezTo>
                    <a:cubicBezTo>
                      <a:pt x="122436" y="247687"/>
                      <a:pt x="144355" y="341150"/>
                      <a:pt x="174870" y="347863"/>
                    </a:cubicBezTo>
                    <a:cubicBezTo>
                      <a:pt x="221577" y="358138"/>
                      <a:pt x="222221" y="332147"/>
                      <a:pt x="325701" y="326048"/>
                    </a:cubicBezTo>
                    <a:cubicBezTo>
                      <a:pt x="371147" y="331651"/>
                      <a:pt x="438156" y="307245"/>
                      <a:pt x="483870" y="309882"/>
                    </a:cubicBezTo>
                    <a:cubicBezTo>
                      <a:pt x="613291" y="317349"/>
                      <a:pt x="469659" y="310112"/>
                      <a:pt x="624840" y="317502"/>
                    </a:cubicBezTo>
                    <a:cubicBezTo>
                      <a:pt x="723324" y="333916"/>
                      <a:pt x="735571" y="340334"/>
                      <a:pt x="864870" y="325122"/>
                    </a:cubicBezTo>
                    <a:cubicBezTo>
                      <a:pt x="874721" y="323963"/>
                      <a:pt x="880716" y="313086"/>
                      <a:pt x="887730" y="306072"/>
                    </a:cubicBezTo>
                    <a:cubicBezTo>
                      <a:pt x="907745" y="286057"/>
                      <a:pt x="891690" y="296718"/>
                      <a:pt x="906780" y="275592"/>
                    </a:cubicBezTo>
                    <a:cubicBezTo>
                      <a:pt x="909912" y="271207"/>
                      <a:pt x="914400" y="267972"/>
                      <a:pt x="918210" y="264162"/>
                    </a:cubicBezTo>
                    <a:cubicBezTo>
                      <a:pt x="920750" y="254002"/>
                      <a:pt x="925830" y="244155"/>
                      <a:pt x="925830" y="233682"/>
                    </a:cubicBezTo>
                    <a:cubicBezTo>
                      <a:pt x="925830" y="204139"/>
                      <a:pt x="915365" y="189892"/>
                      <a:pt x="902970" y="165102"/>
                    </a:cubicBezTo>
                    <a:cubicBezTo>
                      <a:pt x="900430" y="160022"/>
                      <a:pt x="897146" y="155250"/>
                      <a:pt x="895350" y="149862"/>
                    </a:cubicBezTo>
                    <a:cubicBezTo>
                      <a:pt x="894080" y="146052"/>
                      <a:pt x="893768" y="141774"/>
                      <a:pt x="891540" y="138432"/>
                    </a:cubicBezTo>
                    <a:cubicBezTo>
                      <a:pt x="882732" y="125220"/>
                      <a:pt x="879613" y="128753"/>
                      <a:pt x="868680" y="119382"/>
                    </a:cubicBezTo>
                    <a:cubicBezTo>
                      <a:pt x="863225" y="114707"/>
                      <a:pt x="858847" y="108873"/>
                      <a:pt x="853440" y="104142"/>
                    </a:cubicBezTo>
                    <a:cubicBezTo>
                      <a:pt x="848661" y="99960"/>
                      <a:pt x="843880" y="95552"/>
                      <a:pt x="838200" y="92712"/>
                    </a:cubicBezTo>
                    <a:cubicBezTo>
                      <a:pt x="833516" y="90370"/>
                      <a:pt x="827928" y="90558"/>
                      <a:pt x="822960" y="88902"/>
                    </a:cubicBezTo>
                    <a:cubicBezTo>
                      <a:pt x="816472" y="86739"/>
                      <a:pt x="810337" y="83619"/>
                      <a:pt x="803910" y="81282"/>
                    </a:cubicBezTo>
                    <a:cubicBezTo>
                      <a:pt x="796361" y="78537"/>
                      <a:pt x="781050" y="73662"/>
                      <a:pt x="781050" y="73662"/>
                    </a:cubicBezTo>
                    <a:cubicBezTo>
                      <a:pt x="773430" y="62232"/>
                      <a:pt x="774700" y="60962"/>
                      <a:pt x="762000" y="54612"/>
                    </a:cubicBezTo>
                    <a:cubicBezTo>
                      <a:pt x="760864" y="54044"/>
                      <a:pt x="762000" y="57787"/>
                      <a:pt x="762000" y="584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0726" name="TextBox 22"/>
            <p:cNvSpPr txBox="1">
              <a:spLocks noChangeArrowheads="1"/>
            </p:cNvSpPr>
            <p:nvPr/>
          </p:nvSpPr>
          <p:spPr bwMode="auto">
            <a:xfrm>
              <a:off x="4648200" y="2743200"/>
              <a:ext cx="14478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b="1">
                  <a:latin typeface="Calibri" panose="020F0502020204030204" pitchFamily="34" charset="0"/>
                </a:rPr>
                <a:t>Top 10% of executives</a:t>
              </a:r>
            </a:p>
          </p:txBody>
        </p:sp>
        <p:sp>
          <p:nvSpPr>
            <p:cNvPr id="30727" name="TextBox 23"/>
            <p:cNvSpPr txBox="1">
              <a:spLocks noChangeArrowheads="1"/>
            </p:cNvSpPr>
            <p:nvPr/>
          </p:nvSpPr>
          <p:spPr bwMode="auto">
            <a:xfrm>
              <a:off x="3657600" y="4191000"/>
              <a:ext cx="12192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b="1">
                  <a:latin typeface="Calibri" panose="020F0502020204030204" pitchFamily="34" charset="0"/>
                </a:rPr>
                <a:t>Median  executive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1627188" y="4913313"/>
              <a:ext cx="4256087" cy="722312"/>
            </a:xfrm>
            <a:custGeom>
              <a:avLst/>
              <a:gdLst>
                <a:gd name="connsiteX0" fmla="*/ 4200656 w 4255740"/>
                <a:gd name="connsiteY0" fmla="*/ 11017 h 721372"/>
                <a:gd name="connsiteX1" fmla="*/ 4200656 w 4255740"/>
                <a:gd name="connsiteY1" fmla="*/ 11017 h 721372"/>
                <a:gd name="connsiteX2" fmla="*/ 4167605 w 4255740"/>
                <a:gd name="connsiteY2" fmla="*/ 165253 h 721372"/>
                <a:gd name="connsiteX3" fmla="*/ 4156588 w 4255740"/>
                <a:gd name="connsiteY3" fmla="*/ 231354 h 721372"/>
                <a:gd name="connsiteX4" fmla="*/ 4134555 w 4255740"/>
                <a:gd name="connsiteY4" fmla="*/ 297455 h 721372"/>
                <a:gd name="connsiteX5" fmla="*/ 4101504 w 4255740"/>
                <a:gd name="connsiteY5" fmla="*/ 330506 h 721372"/>
                <a:gd name="connsiteX6" fmla="*/ 4046420 w 4255740"/>
                <a:gd name="connsiteY6" fmla="*/ 396607 h 721372"/>
                <a:gd name="connsiteX7" fmla="*/ 3969302 w 4255740"/>
                <a:gd name="connsiteY7" fmla="*/ 451691 h 721372"/>
                <a:gd name="connsiteX8" fmla="*/ 3892184 w 4255740"/>
                <a:gd name="connsiteY8" fmla="*/ 484742 h 721372"/>
                <a:gd name="connsiteX9" fmla="*/ 3859133 w 4255740"/>
                <a:gd name="connsiteY9" fmla="*/ 506776 h 721372"/>
                <a:gd name="connsiteX10" fmla="*/ 3826082 w 4255740"/>
                <a:gd name="connsiteY10" fmla="*/ 517793 h 721372"/>
                <a:gd name="connsiteX11" fmla="*/ 3759981 w 4255740"/>
                <a:gd name="connsiteY11" fmla="*/ 561860 h 721372"/>
                <a:gd name="connsiteX12" fmla="*/ 3671846 w 4255740"/>
                <a:gd name="connsiteY12" fmla="*/ 583894 h 721372"/>
                <a:gd name="connsiteX13" fmla="*/ 3539644 w 4255740"/>
                <a:gd name="connsiteY13" fmla="*/ 572877 h 721372"/>
                <a:gd name="connsiteX14" fmla="*/ 3506593 w 4255740"/>
                <a:gd name="connsiteY14" fmla="*/ 594911 h 721372"/>
                <a:gd name="connsiteX15" fmla="*/ 3440492 w 4255740"/>
                <a:gd name="connsiteY15" fmla="*/ 616944 h 721372"/>
                <a:gd name="connsiteX16" fmla="*/ 3407441 w 4255740"/>
                <a:gd name="connsiteY16" fmla="*/ 627961 h 721372"/>
                <a:gd name="connsiteX17" fmla="*/ 3330323 w 4255740"/>
                <a:gd name="connsiteY17" fmla="*/ 638978 h 721372"/>
                <a:gd name="connsiteX18" fmla="*/ 3275239 w 4255740"/>
                <a:gd name="connsiteY18" fmla="*/ 661012 h 721372"/>
                <a:gd name="connsiteX19" fmla="*/ 3220155 w 4255740"/>
                <a:gd name="connsiteY19" fmla="*/ 694063 h 721372"/>
                <a:gd name="connsiteX20" fmla="*/ 3165070 w 4255740"/>
                <a:gd name="connsiteY20" fmla="*/ 705079 h 721372"/>
                <a:gd name="connsiteX21" fmla="*/ 2889649 w 4255740"/>
                <a:gd name="connsiteY21" fmla="*/ 716096 h 721372"/>
                <a:gd name="connsiteX22" fmla="*/ 1633726 w 4255740"/>
                <a:gd name="connsiteY22" fmla="*/ 705079 h 721372"/>
                <a:gd name="connsiteX23" fmla="*/ 1148984 w 4255740"/>
                <a:gd name="connsiteY23" fmla="*/ 683046 h 721372"/>
                <a:gd name="connsiteX24" fmla="*/ 1104916 w 4255740"/>
                <a:gd name="connsiteY24" fmla="*/ 661012 h 721372"/>
                <a:gd name="connsiteX25" fmla="*/ 994747 w 4255740"/>
                <a:gd name="connsiteY25" fmla="*/ 649995 h 721372"/>
                <a:gd name="connsiteX26" fmla="*/ 752376 w 4255740"/>
                <a:gd name="connsiteY26" fmla="*/ 638978 h 721372"/>
                <a:gd name="connsiteX27" fmla="*/ 620174 w 4255740"/>
                <a:gd name="connsiteY27" fmla="*/ 616944 h 721372"/>
                <a:gd name="connsiteX28" fmla="*/ 565090 w 4255740"/>
                <a:gd name="connsiteY28" fmla="*/ 605928 h 721372"/>
                <a:gd name="connsiteX29" fmla="*/ 498988 w 4255740"/>
                <a:gd name="connsiteY29" fmla="*/ 583894 h 721372"/>
                <a:gd name="connsiteX30" fmla="*/ 311702 w 4255740"/>
                <a:gd name="connsiteY30" fmla="*/ 572877 h 721372"/>
                <a:gd name="connsiteX31" fmla="*/ 245600 w 4255740"/>
                <a:gd name="connsiteY31" fmla="*/ 561860 h 721372"/>
                <a:gd name="connsiteX32" fmla="*/ 212550 w 4255740"/>
                <a:gd name="connsiteY32" fmla="*/ 539826 h 721372"/>
                <a:gd name="connsiteX33" fmla="*/ 179499 w 4255740"/>
                <a:gd name="connsiteY33" fmla="*/ 528810 h 721372"/>
                <a:gd name="connsiteX34" fmla="*/ 102381 w 4255740"/>
                <a:gd name="connsiteY34" fmla="*/ 451691 h 721372"/>
                <a:gd name="connsiteX35" fmla="*/ 58314 w 4255740"/>
                <a:gd name="connsiteY35" fmla="*/ 374573 h 721372"/>
                <a:gd name="connsiteX36" fmla="*/ 47297 w 4255740"/>
                <a:gd name="connsiteY36" fmla="*/ 341523 h 721372"/>
                <a:gd name="connsiteX37" fmla="*/ 25263 w 4255740"/>
                <a:gd name="connsiteY37" fmla="*/ 308472 h 721372"/>
                <a:gd name="connsiteX38" fmla="*/ 36280 w 4255740"/>
                <a:gd name="connsiteY38" fmla="*/ 154236 h 721372"/>
                <a:gd name="connsiteX39" fmla="*/ 80347 w 4255740"/>
                <a:gd name="connsiteY39" fmla="*/ 132202 h 721372"/>
                <a:gd name="connsiteX40" fmla="*/ 223567 w 4255740"/>
                <a:gd name="connsiteY40" fmla="*/ 44067 h 721372"/>
                <a:gd name="connsiteX41" fmla="*/ 410853 w 4255740"/>
                <a:gd name="connsiteY41" fmla="*/ 33050 h 721372"/>
                <a:gd name="connsiteX42" fmla="*/ 543056 w 4255740"/>
                <a:gd name="connsiteY42" fmla="*/ 22034 h 721372"/>
                <a:gd name="connsiteX43" fmla="*/ 741360 w 4255740"/>
                <a:gd name="connsiteY43" fmla="*/ 11017 h 721372"/>
                <a:gd name="connsiteX44" fmla="*/ 1413388 w 4255740"/>
                <a:gd name="connsiteY44" fmla="*/ 0 h 721372"/>
                <a:gd name="connsiteX45" fmla="*/ 4255740 w 4255740"/>
                <a:gd name="connsiteY45" fmla="*/ 11017 h 721372"/>
                <a:gd name="connsiteX46" fmla="*/ 4200656 w 4255740"/>
                <a:gd name="connsiteY46" fmla="*/ 11017 h 72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255740" h="721372">
                  <a:moveTo>
                    <a:pt x="4200656" y="11017"/>
                  </a:moveTo>
                  <a:lnTo>
                    <a:pt x="4200656" y="11017"/>
                  </a:lnTo>
                  <a:cubicBezTo>
                    <a:pt x="4189639" y="62429"/>
                    <a:pt x="4177917" y="113695"/>
                    <a:pt x="4167605" y="165253"/>
                  </a:cubicBezTo>
                  <a:cubicBezTo>
                    <a:pt x="4163224" y="187157"/>
                    <a:pt x="4162006" y="209683"/>
                    <a:pt x="4156588" y="231354"/>
                  </a:cubicBezTo>
                  <a:cubicBezTo>
                    <a:pt x="4150955" y="253886"/>
                    <a:pt x="4141899" y="275421"/>
                    <a:pt x="4134555" y="297455"/>
                  </a:cubicBezTo>
                  <a:cubicBezTo>
                    <a:pt x="4129628" y="312236"/>
                    <a:pt x="4111478" y="318537"/>
                    <a:pt x="4101504" y="330506"/>
                  </a:cubicBezTo>
                  <a:cubicBezTo>
                    <a:pt x="4059005" y="381505"/>
                    <a:pt x="4102744" y="348329"/>
                    <a:pt x="4046420" y="396607"/>
                  </a:cubicBezTo>
                  <a:cubicBezTo>
                    <a:pt x="4039433" y="402596"/>
                    <a:pt x="3983254" y="444715"/>
                    <a:pt x="3969302" y="451691"/>
                  </a:cubicBezTo>
                  <a:cubicBezTo>
                    <a:pt x="3845722" y="513480"/>
                    <a:pt x="4052629" y="393058"/>
                    <a:pt x="3892184" y="484742"/>
                  </a:cubicBezTo>
                  <a:cubicBezTo>
                    <a:pt x="3880688" y="491311"/>
                    <a:pt x="3870976" y="500855"/>
                    <a:pt x="3859133" y="506776"/>
                  </a:cubicBezTo>
                  <a:cubicBezTo>
                    <a:pt x="3848746" y="511969"/>
                    <a:pt x="3836234" y="512153"/>
                    <a:pt x="3826082" y="517793"/>
                  </a:cubicBezTo>
                  <a:cubicBezTo>
                    <a:pt x="3802933" y="530653"/>
                    <a:pt x="3785103" y="553486"/>
                    <a:pt x="3759981" y="561860"/>
                  </a:cubicBezTo>
                  <a:cubicBezTo>
                    <a:pt x="3709167" y="578799"/>
                    <a:pt x="3738318" y="570600"/>
                    <a:pt x="3671846" y="583894"/>
                  </a:cubicBezTo>
                  <a:cubicBezTo>
                    <a:pt x="3627779" y="580222"/>
                    <a:pt x="3583766" y="569935"/>
                    <a:pt x="3539644" y="572877"/>
                  </a:cubicBezTo>
                  <a:cubicBezTo>
                    <a:pt x="3526433" y="573758"/>
                    <a:pt x="3518693" y="589533"/>
                    <a:pt x="3506593" y="594911"/>
                  </a:cubicBezTo>
                  <a:cubicBezTo>
                    <a:pt x="3485369" y="604344"/>
                    <a:pt x="3462526" y="609600"/>
                    <a:pt x="3440492" y="616944"/>
                  </a:cubicBezTo>
                  <a:cubicBezTo>
                    <a:pt x="3429475" y="620616"/>
                    <a:pt x="3418937" y="626319"/>
                    <a:pt x="3407441" y="627961"/>
                  </a:cubicBezTo>
                  <a:lnTo>
                    <a:pt x="3330323" y="638978"/>
                  </a:lnTo>
                  <a:cubicBezTo>
                    <a:pt x="3311962" y="646323"/>
                    <a:pt x="3292927" y="652168"/>
                    <a:pt x="3275239" y="661012"/>
                  </a:cubicBezTo>
                  <a:cubicBezTo>
                    <a:pt x="3256087" y="670588"/>
                    <a:pt x="3240036" y="686111"/>
                    <a:pt x="3220155" y="694063"/>
                  </a:cubicBezTo>
                  <a:cubicBezTo>
                    <a:pt x="3202769" y="701017"/>
                    <a:pt x="3183754" y="703833"/>
                    <a:pt x="3165070" y="705079"/>
                  </a:cubicBezTo>
                  <a:cubicBezTo>
                    <a:pt x="3073393" y="711191"/>
                    <a:pt x="2981456" y="712424"/>
                    <a:pt x="2889649" y="716096"/>
                  </a:cubicBezTo>
                  <a:lnTo>
                    <a:pt x="1633726" y="705079"/>
                  </a:lnTo>
                  <a:cubicBezTo>
                    <a:pt x="1215494" y="699612"/>
                    <a:pt x="1340612" y="721372"/>
                    <a:pt x="1148984" y="683046"/>
                  </a:cubicBezTo>
                  <a:cubicBezTo>
                    <a:pt x="1134295" y="675701"/>
                    <a:pt x="1120975" y="664453"/>
                    <a:pt x="1104916" y="661012"/>
                  </a:cubicBezTo>
                  <a:cubicBezTo>
                    <a:pt x="1068829" y="653279"/>
                    <a:pt x="1031581" y="652297"/>
                    <a:pt x="994747" y="649995"/>
                  </a:cubicBezTo>
                  <a:cubicBezTo>
                    <a:pt x="914031" y="644950"/>
                    <a:pt x="833166" y="642650"/>
                    <a:pt x="752376" y="638978"/>
                  </a:cubicBezTo>
                  <a:lnTo>
                    <a:pt x="620174" y="616944"/>
                  </a:lnTo>
                  <a:cubicBezTo>
                    <a:pt x="601734" y="613690"/>
                    <a:pt x="583155" y="610855"/>
                    <a:pt x="565090" y="605928"/>
                  </a:cubicBezTo>
                  <a:cubicBezTo>
                    <a:pt x="542682" y="599817"/>
                    <a:pt x="521022" y="591239"/>
                    <a:pt x="498988" y="583894"/>
                  </a:cubicBezTo>
                  <a:cubicBezTo>
                    <a:pt x="439661" y="564118"/>
                    <a:pt x="374131" y="576549"/>
                    <a:pt x="311702" y="572877"/>
                  </a:cubicBezTo>
                  <a:cubicBezTo>
                    <a:pt x="289668" y="569205"/>
                    <a:pt x="266792" y="568924"/>
                    <a:pt x="245600" y="561860"/>
                  </a:cubicBezTo>
                  <a:cubicBezTo>
                    <a:pt x="233039" y="557673"/>
                    <a:pt x="224393" y="545747"/>
                    <a:pt x="212550" y="539826"/>
                  </a:cubicBezTo>
                  <a:cubicBezTo>
                    <a:pt x="202163" y="534633"/>
                    <a:pt x="190516" y="532482"/>
                    <a:pt x="179499" y="528810"/>
                  </a:cubicBezTo>
                  <a:cubicBezTo>
                    <a:pt x="91375" y="411308"/>
                    <a:pt x="205196" y="554504"/>
                    <a:pt x="102381" y="451691"/>
                  </a:cubicBezTo>
                  <a:cubicBezTo>
                    <a:pt x="88548" y="437858"/>
                    <a:pt x="64796" y="389698"/>
                    <a:pt x="58314" y="374573"/>
                  </a:cubicBezTo>
                  <a:cubicBezTo>
                    <a:pt x="53740" y="363899"/>
                    <a:pt x="52490" y="351910"/>
                    <a:pt x="47297" y="341523"/>
                  </a:cubicBezTo>
                  <a:cubicBezTo>
                    <a:pt x="41375" y="329680"/>
                    <a:pt x="32608" y="319489"/>
                    <a:pt x="25263" y="308472"/>
                  </a:cubicBezTo>
                  <a:cubicBezTo>
                    <a:pt x="13238" y="248349"/>
                    <a:pt x="0" y="220749"/>
                    <a:pt x="36280" y="154236"/>
                  </a:cubicBezTo>
                  <a:cubicBezTo>
                    <a:pt x="44144" y="139818"/>
                    <a:pt x="66983" y="141748"/>
                    <a:pt x="80347" y="132202"/>
                  </a:cubicBezTo>
                  <a:cubicBezTo>
                    <a:pt x="151890" y="81100"/>
                    <a:pt x="74534" y="77186"/>
                    <a:pt x="223567" y="44067"/>
                  </a:cubicBezTo>
                  <a:cubicBezTo>
                    <a:pt x="284614" y="30501"/>
                    <a:pt x="348465" y="37353"/>
                    <a:pt x="410853" y="33050"/>
                  </a:cubicBezTo>
                  <a:cubicBezTo>
                    <a:pt x="454969" y="30008"/>
                    <a:pt x="498934" y="24975"/>
                    <a:pt x="543056" y="22034"/>
                  </a:cubicBezTo>
                  <a:cubicBezTo>
                    <a:pt x="609113" y="17630"/>
                    <a:pt x="675178" y="12693"/>
                    <a:pt x="741360" y="11017"/>
                  </a:cubicBezTo>
                  <a:lnTo>
                    <a:pt x="1413388" y="0"/>
                  </a:lnTo>
                  <a:lnTo>
                    <a:pt x="4255740" y="11017"/>
                  </a:lnTo>
                  <a:lnTo>
                    <a:pt x="4200656" y="1101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2400" y="5257800"/>
              <a:ext cx="7620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30" name="TextBox 26"/>
            <p:cNvSpPr txBox="1">
              <a:spLocks noChangeArrowheads="1"/>
            </p:cNvSpPr>
            <p:nvPr/>
          </p:nvSpPr>
          <p:spPr bwMode="auto">
            <a:xfrm>
              <a:off x="152400" y="4343400"/>
              <a:ext cx="16764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b="1">
                  <a:latin typeface="Calibri" panose="020F0502020204030204" pitchFamily="34" charset="0"/>
                </a:rPr>
                <a:t>Bottom 10% of executives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6019800" y="2971800"/>
              <a:ext cx="10668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38700" y="4648200"/>
              <a:ext cx="1943100" cy="914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/>
            <p:nvPr/>
          </p:nvCxnSpPr>
          <p:spPr>
            <a:xfrm rot="16200000" flipH="1">
              <a:off x="190500" y="5372100"/>
              <a:ext cx="914400" cy="381000"/>
            </a:xfrm>
            <a:prstGeom prst="bentConnector3">
              <a:avLst>
                <a:gd name="adj1" fmla="val 100602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34" name="TextBox 44"/>
            <p:cNvSpPr txBox="1">
              <a:spLocks noChangeArrowheads="1"/>
            </p:cNvSpPr>
            <p:nvPr/>
          </p:nvSpPr>
          <p:spPr bwMode="auto">
            <a:xfrm>
              <a:off x="304800" y="1752600"/>
              <a:ext cx="5867400" cy="7078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b="1">
                  <a:latin typeface="Calibri" panose="020F0502020204030204" pitchFamily="34" charset="0"/>
                </a:rPr>
                <a:t>Executives = 3 highest paid officers in companies that were among the 50 largest in 1940, 1960, or 1990 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0" y="6248400"/>
              <a:ext cx="9144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0736" name="Group 65"/>
            <p:cNvGrpSpPr>
              <a:grpSpLocks/>
            </p:cNvGrpSpPr>
            <p:nvPr/>
          </p:nvGrpSpPr>
          <p:grpSpPr bwMode="auto">
            <a:xfrm>
              <a:off x="990600" y="6172200"/>
              <a:ext cx="6477000" cy="307777"/>
              <a:chOff x="1066800" y="6172200"/>
              <a:chExt cx="6477000" cy="307777"/>
            </a:xfrm>
          </p:grpSpPr>
          <p:sp>
            <p:nvSpPr>
              <p:cNvPr id="30737" name="TextBox 45"/>
              <p:cNvSpPr txBox="1">
                <a:spLocks noChangeArrowheads="1"/>
              </p:cNvSpPr>
              <p:nvPr/>
            </p:nvSpPr>
            <p:spPr bwMode="auto">
              <a:xfrm>
                <a:off x="1066800" y="6172200"/>
                <a:ext cx="609600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latin typeface="Calibri" panose="020F0502020204030204" pitchFamily="34" charset="0"/>
                  </a:rPr>
                  <a:t>1940</a:t>
                </a:r>
              </a:p>
            </p:txBody>
          </p:sp>
          <p:sp>
            <p:nvSpPr>
              <p:cNvPr id="30738" name="TextBox 46"/>
              <p:cNvSpPr txBox="1">
                <a:spLocks noChangeArrowheads="1"/>
              </p:cNvSpPr>
              <p:nvPr/>
            </p:nvSpPr>
            <p:spPr bwMode="auto">
              <a:xfrm>
                <a:off x="2133600" y="6172200"/>
                <a:ext cx="609600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latin typeface="Calibri" panose="020F0502020204030204" pitchFamily="34" charset="0"/>
                  </a:rPr>
                  <a:t>1950</a:t>
                </a:r>
              </a:p>
            </p:txBody>
          </p:sp>
          <p:sp>
            <p:nvSpPr>
              <p:cNvPr id="30739" name="TextBox 60"/>
              <p:cNvSpPr txBox="1">
                <a:spLocks noChangeArrowheads="1"/>
              </p:cNvSpPr>
              <p:nvPr/>
            </p:nvSpPr>
            <p:spPr bwMode="auto">
              <a:xfrm>
                <a:off x="3124200" y="6172200"/>
                <a:ext cx="609600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latin typeface="Calibri" panose="020F0502020204030204" pitchFamily="34" charset="0"/>
                  </a:rPr>
                  <a:t>1960</a:t>
                </a:r>
              </a:p>
            </p:txBody>
          </p:sp>
          <p:sp>
            <p:nvSpPr>
              <p:cNvPr id="30740" name="TextBox 61"/>
              <p:cNvSpPr txBox="1">
                <a:spLocks noChangeArrowheads="1"/>
              </p:cNvSpPr>
              <p:nvPr/>
            </p:nvSpPr>
            <p:spPr bwMode="auto">
              <a:xfrm>
                <a:off x="4038600" y="6172200"/>
                <a:ext cx="609600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latin typeface="Calibri" panose="020F0502020204030204" pitchFamily="34" charset="0"/>
                  </a:rPr>
                  <a:t>1970</a:t>
                </a:r>
              </a:p>
            </p:txBody>
          </p:sp>
          <p:sp>
            <p:nvSpPr>
              <p:cNvPr id="30741" name="TextBox 62"/>
              <p:cNvSpPr txBox="1">
                <a:spLocks noChangeArrowheads="1"/>
              </p:cNvSpPr>
              <p:nvPr/>
            </p:nvSpPr>
            <p:spPr bwMode="auto">
              <a:xfrm>
                <a:off x="5029200" y="6172200"/>
                <a:ext cx="609600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latin typeface="Calibri" panose="020F0502020204030204" pitchFamily="34" charset="0"/>
                  </a:rPr>
                  <a:t>1980</a:t>
                </a:r>
              </a:p>
            </p:txBody>
          </p:sp>
          <p:sp>
            <p:nvSpPr>
              <p:cNvPr id="30742" name="TextBox 63"/>
              <p:cNvSpPr txBox="1">
                <a:spLocks noChangeArrowheads="1"/>
              </p:cNvSpPr>
              <p:nvPr/>
            </p:nvSpPr>
            <p:spPr bwMode="auto">
              <a:xfrm>
                <a:off x="6019800" y="6172200"/>
                <a:ext cx="609600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latin typeface="Calibri" panose="020F0502020204030204" pitchFamily="34" charset="0"/>
                  </a:rPr>
                  <a:t>1990</a:t>
                </a:r>
              </a:p>
            </p:txBody>
          </p:sp>
          <p:sp>
            <p:nvSpPr>
              <p:cNvPr id="30743" name="TextBox 64"/>
              <p:cNvSpPr txBox="1">
                <a:spLocks noChangeArrowheads="1"/>
              </p:cNvSpPr>
              <p:nvPr/>
            </p:nvSpPr>
            <p:spPr bwMode="auto">
              <a:xfrm>
                <a:off x="6934200" y="6172200"/>
                <a:ext cx="609600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latin typeface="Calibri" panose="020F0502020204030204" pitchFamily="34" charset="0"/>
                  </a:rPr>
                  <a:t>2000</a:t>
                </a:r>
              </a:p>
            </p:txBody>
          </p:sp>
        </p:grpSp>
      </p:grpSp>
      <p:sp>
        <p:nvSpPr>
          <p:cNvPr id="30723" name="TextBox 68"/>
          <p:cNvSpPr txBox="1">
            <a:spLocks noChangeArrowheads="1"/>
          </p:cNvSpPr>
          <p:nvPr/>
        </p:nvSpPr>
        <p:spPr bwMode="auto">
          <a:xfrm>
            <a:off x="6324600" y="6553200"/>
            <a:ext cx="281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i="1"/>
              <a:t>Source: New York Times 4/8/2006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28600" y="228600"/>
            <a:ext cx="6248400" cy="830263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 of executive pay to Average worker pay 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1940s-2000s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4"/>
          <p:cNvGraphicFramePr>
            <a:graphicFrameLocks noChangeAspect="1"/>
          </p:cNvGraphicFramePr>
          <p:nvPr/>
        </p:nvGraphicFramePr>
        <p:xfrm>
          <a:off x="609600" y="1371600"/>
          <a:ext cx="7837488" cy="531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Chart" r:id="rId3" imgW="6676998" imgH="4524316" progId="Excel.Chart.8">
                  <p:embed/>
                </p:oleObj>
              </mc:Choice>
              <mc:Fallback>
                <p:oleObj name="Chart" r:id="rId3" imgW="6676998" imgH="4524316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77" t="12045" r="8511" b="3880"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7837488" cy="531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>
                <a:latin typeface="Arial" panose="020B0604020202020204" pitchFamily="34" charset="0"/>
              </a:rPr>
              <a:t>Class Origins of People in the “Forbes 400” list </a:t>
            </a:r>
          </a:p>
          <a:p>
            <a:pPr algn="ctr" eaLnBrk="1" hangingPunct="1"/>
            <a:r>
              <a:rPr lang="en-US" altLang="en-US" b="1">
                <a:latin typeface="Arial" panose="020B0604020202020204" pitchFamily="34" charset="0"/>
              </a:rPr>
              <a:t>of wealthiest people in the U.S.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752600"/>
            <a:ext cx="7924800" cy="2215991"/>
          </a:xfrm>
          <a:prstGeom prst="rect">
            <a:avLst/>
          </a:prstGeom>
          <a:solidFill>
            <a:srgbClr val="8801A3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203200"/>
          </a:sp3d>
        </p:spPr>
        <p:txBody>
          <a:bodyPr lIns="182880" tIns="182880" rIns="182880" bIns="365760">
            <a:spAutoFit/>
          </a:bodyPr>
          <a:lstStyle/>
          <a:p>
            <a:pPr marL="342900" indent="-342900" algn="ctr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</a:rPr>
              <a:t>An Empirical Profile of Poverty in America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838200" y="152400"/>
            <a:ext cx="80772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800" b="1" u="sng">
                <a:solidFill>
                  <a:schemeClr val="bg1"/>
                </a:solidFill>
                <a:latin typeface="Arial" panose="020B0604020202020204" pitchFamily="34" charset="0"/>
              </a:rPr>
              <a:t>Relative</a:t>
            </a: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 Poverty Rates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(% with income &lt; .5 national median)</a:t>
            </a:r>
            <a:endParaRPr lang="en-US" altLang="en-US" sz="2800" b="1" u="sng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143000"/>
          <a:ext cx="8210550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"/>
          <p:cNvSpPr txBox="1">
            <a:spLocks noChangeArrowheads="1"/>
          </p:cNvSpPr>
          <p:nvPr/>
        </p:nvSpPr>
        <p:spPr bwMode="auto">
          <a:xfrm>
            <a:off x="0" y="1524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in Child Poverty Rate and National Income, 1959-2013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228600" y="838200"/>
          <a:ext cx="8686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5867400"/>
            <a:ext cx="6553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of intense poverty: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of poor living below half of the poverty line</a:t>
            </a:r>
          </a:p>
        </p:txBody>
      </p:sp>
      <p:graphicFrame>
        <p:nvGraphicFramePr>
          <p:cNvPr id="35843" name="Chart 4"/>
          <p:cNvGraphicFramePr>
            <a:graphicFrameLocks/>
          </p:cNvGraphicFramePr>
          <p:nvPr/>
        </p:nvGraphicFramePr>
        <p:xfrm>
          <a:off x="101600" y="-50800"/>
          <a:ext cx="9093200" cy="612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r:id="rId3" imgW="9089924" imgH="6120914" progId="Excel.Chart.8">
                  <p:embed/>
                </p:oleObj>
              </mc:Choice>
              <mc:Fallback>
                <p:oleObj r:id="rId3" imgW="9089924" imgH="6120914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-50800"/>
                        <a:ext cx="9093200" cy="612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012172536"/>
              </p:ext>
            </p:extLst>
          </p:nvPr>
        </p:nvGraphicFramePr>
        <p:xfrm>
          <a:off x="533400" y="152400"/>
          <a:ext cx="8229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11505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Poverty Rates by race and Ethnicity, 1973-2011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AA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8077200" cy="6462713"/>
          </a:xfrm>
          <a:prstGeom prst="rect">
            <a:avLst/>
          </a:prstGeom>
          <a:solidFill>
            <a:srgbClr val="5D0707"/>
          </a:solidFill>
          <a:ln w="412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2880" tIns="274320" rIns="182880" bIns="27432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Recapitulation: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THREE APPROACHES TO CLASS</a:t>
            </a:r>
          </a:p>
          <a:p>
            <a:pPr algn="ctr">
              <a:defRPr/>
            </a:pP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en-US" sz="32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52500" y="1676400"/>
          <a:ext cx="7391400" cy="4206875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Class concept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marT="182908" marB="18290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Key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Idea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marT="182908" marB="182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5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Individual attributes</a:t>
                      </a:r>
                      <a:endParaRPr lang="en-US" sz="1800" dirty="0"/>
                    </a:p>
                  </a:txBody>
                  <a:tcPr marL="182880" marR="182880" marT="182908" marB="18290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One person’s class position does not affect</a:t>
                      </a:r>
                      <a:r>
                        <a:rPr lang="en-US" sz="1800" baseline="0" dirty="0" smtClean="0"/>
                        <a:t> anyone else’s</a:t>
                      </a:r>
                      <a:endParaRPr lang="en-US" sz="1800" dirty="0"/>
                    </a:p>
                  </a:txBody>
                  <a:tcPr marL="182880" marR="182880" marT="182908" marB="182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8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Opportunity-hoarding</a:t>
                      </a:r>
                      <a:endParaRPr lang="en-US" sz="1800" dirty="0"/>
                    </a:p>
                  </a:txBody>
                  <a:tcPr marL="182880" marR="182880" marT="182908" marB="18290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The advantages</a:t>
                      </a:r>
                      <a:r>
                        <a:rPr lang="en-US" sz="1800" baseline="0" dirty="0" smtClean="0"/>
                        <a:t> of being in a privileged class position causally depend on the disadvantages of others (“exclusion”)</a:t>
                      </a:r>
                      <a:endParaRPr lang="en-US" sz="1800" dirty="0"/>
                    </a:p>
                  </a:txBody>
                  <a:tcPr marL="182880" marR="182880" marT="182908" marB="182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26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Domination &amp; exploitation</a:t>
                      </a:r>
                      <a:endParaRPr lang="en-US" sz="1800" dirty="0"/>
                    </a:p>
                  </a:txBody>
                  <a:tcPr marL="182880" marR="182880" marT="182908" marB="18290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The advantages</a:t>
                      </a:r>
                      <a:r>
                        <a:rPr lang="en-US" sz="1800" baseline="0" dirty="0" smtClean="0"/>
                        <a:t> of being in a privileged class position causally depend on two things: exclusion and controlling the activities of others.</a:t>
                      </a:r>
                      <a:endParaRPr lang="en-US" sz="1800" dirty="0"/>
                    </a:p>
                  </a:txBody>
                  <a:tcPr marL="182880" marR="182880" marT="182908" marB="182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8382000" cy="403187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lIns="274320" tIns="365760" rIns="274320" bIns="640080">
            <a:spAutoFit/>
          </a:bodyPr>
          <a:lstStyle/>
          <a:p>
            <a:pPr marL="457200" indent="-457200" algn="ctr">
              <a:spcBef>
                <a:spcPts val="0"/>
              </a:spcBef>
              <a:defRPr/>
            </a:pPr>
            <a:r>
              <a:rPr lang="en-US" sz="4400" b="1" dirty="0"/>
              <a:t>Two broad </a:t>
            </a:r>
            <a:r>
              <a:rPr lang="en-US" sz="4400" b="1" dirty="0" smtClean="0"/>
              <a:t>types of explanations </a:t>
            </a:r>
            <a:r>
              <a:rPr lang="en-US" sz="4400" b="1" dirty="0"/>
              <a:t>of </a:t>
            </a:r>
            <a:r>
              <a:rPr lang="en-US" sz="4400" b="1" dirty="0" smtClean="0"/>
              <a:t>persistent </a:t>
            </a:r>
            <a:r>
              <a:rPr lang="en-US" sz="4400" b="1" dirty="0"/>
              <a:t>poverty:</a:t>
            </a:r>
          </a:p>
          <a:p>
            <a:pPr marL="1604963" indent="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3600" dirty="0"/>
              <a:t>Blame the victim</a:t>
            </a:r>
          </a:p>
          <a:p>
            <a:pPr marL="1604963" indent="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3600" dirty="0"/>
              <a:t>Blame society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38200" y="1371600"/>
            <a:ext cx="7772400" cy="258532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74320" tIns="365760" rIns="274320" bIns="365760">
            <a:spAutoFit/>
          </a:bodyPr>
          <a:lstStyle/>
          <a:p>
            <a:pPr marL="1543050" indent="-1543050"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00"/>
                </a:solidFill>
              </a:rPr>
              <a:t>Blame </a:t>
            </a:r>
            <a:r>
              <a:rPr lang="en-US" sz="3600" b="1" dirty="0" smtClean="0">
                <a:solidFill>
                  <a:srgbClr val="000000"/>
                </a:solidFill>
              </a:rPr>
              <a:t>the Victim</a:t>
            </a:r>
            <a:endParaRPr lang="en-US" sz="3600" b="1" dirty="0">
              <a:solidFill>
                <a:srgbClr val="000000"/>
              </a:solidFill>
            </a:endParaRPr>
          </a:p>
          <a:p>
            <a:pPr marL="1543050" indent="-1543050">
              <a:spcBef>
                <a:spcPct val="50000"/>
              </a:spcBef>
              <a:tabLst>
                <a:tab pos="857250" algn="l"/>
              </a:tabLst>
              <a:defRPr/>
            </a:pPr>
            <a:r>
              <a:rPr lang="en-US" b="1" dirty="0">
                <a:solidFill>
                  <a:srgbClr val="000000"/>
                </a:solidFill>
              </a:rPr>
              <a:t>Basic idea</a:t>
            </a:r>
            <a:r>
              <a:rPr lang="en-US" b="1" dirty="0" smtClean="0">
                <a:solidFill>
                  <a:srgbClr val="000000"/>
                </a:solidFill>
              </a:rPr>
              <a:t>: </a:t>
            </a:r>
            <a:r>
              <a:rPr lang="en-US" b="1" i="1" dirty="0" smtClean="0">
                <a:solidFill>
                  <a:srgbClr val="000000"/>
                </a:solidFill>
              </a:rPr>
              <a:t>The problem is in the attributes of poor people; the solution is to change the person, not the society.</a:t>
            </a:r>
            <a:r>
              <a:rPr lang="en-US" i="1" dirty="0">
                <a:solidFill>
                  <a:srgbClr val="000000"/>
                </a:solidFill>
              </a:rPr>
              <a:t>	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2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62000" y="641350"/>
            <a:ext cx="7772400" cy="5448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74320" tIns="365760" rIns="274320" bIns="365760">
            <a:spAutoFit/>
          </a:bodyPr>
          <a:lstStyle/>
          <a:p>
            <a:pPr marL="1604963" indent="-1604963" algn="ctr">
              <a:spcBef>
                <a:spcPct val="50000"/>
              </a:spcBef>
              <a:defRPr/>
            </a:pPr>
            <a:r>
              <a:rPr lang="en-US" sz="3600" b="1" dirty="0"/>
              <a:t>Blame the victim</a:t>
            </a:r>
          </a:p>
          <a:p>
            <a:pPr marL="1604963" indent="-1604963">
              <a:spcBef>
                <a:spcPct val="50000"/>
              </a:spcBef>
              <a:defRPr/>
            </a:pPr>
            <a:r>
              <a:rPr lang="en-US" sz="2800" b="1" dirty="0"/>
              <a:t>Simple reasoning:</a:t>
            </a:r>
          </a:p>
          <a:p>
            <a:pPr marL="628650" indent="-400050">
              <a:spcBef>
                <a:spcPct val="50000"/>
              </a:spcBef>
              <a:buFontTx/>
              <a:buAutoNum type="arabicPeriod"/>
              <a:defRPr/>
            </a:pPr>
            <a:r>
              <a:rPr lang="en-US" dirty="0"/>
              <a:t>Some people who are born poor become rich, others do not, sometimes even within a family.</a:t>
            </a:r>
          </a:p>
          <a:p>
            <a:pPr marL="628650" indent="-400050">
              <a:spcBef>
                <a:spcPct val="50000"/>
              </a:spcBef>
              <a:buFontTx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</a:rPr>
              <a:t>There must be something different between those who stay poor and those who do not which explains the different outcomes.</a:t>
            </a:r>
          </a:p>
          <a:p>
            <a:pPr marL="628650" indent="-400050">
              <a:spcBef>
                <a:spcPct val="50000"/>
              </a:spcBef>
              <a:buFontTx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</a:rPr>
              <a:t>Therefore the explanation of poverty must be this individual difference: there must be a personal deficit of some sort.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62000" y="641350"/>
            <a:ext cx="7772400" cy="5448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74320" tIns="365760" rIns="274320" bIns="365760">
            <a:spAutoFit/>
          </a:bodyPr>
          <a:lstStyle/>
          <a:p>
            <a:pPr marL="1604963" indent="-1604963"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00"/>
                </a:solidFill>
              </a:rPr>
              <a:t>Blame the victim</a:t>
            </a:r>
          </a:p>
          <a:p>
            <a:pPr marL="1604963" indent="-1604963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</a:rPr>
              <a:t>Simple reasoning:</a:t>
            </a:r>
          </a:p>
          <a:p>
            <a:pPr marL="628650" indent="-400050">
              <a:spcBef>
                <a:spcPct val="50000"/>
              </a:spcBef>
              <a:buFontTx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</a:rPr>
              <a:t>Some people who are born poor become rich, others do not, sometimes even within a family.</a:t>
            </a:r>
          </a:p>
          <a:p>
            <a:pPr marL="628650" indent="-400050">
              <a:spcBef>
                <a:spcPct val="50000"/>
              </a:spcBef>
              <a:buFontTx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</a:rPr>
              <a:t>There must be something different between those who stay poor and those who do not which explains the different outcomes.</a:t>
            </a:r>
          </a:p>
          <a:p>
            <a:pPr marL="628650" indent="-400050">
              <a:spcBef>
                <a:spcPct val="50000"/>
              </a:spcBef>
              <a:buFontTx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</a:rPr>
              <a:t>Therefore the explanation of poverty must be this individual difference: there must be a personal deficit of some sort.</a:t>
            </a:r>
          </a:p>
        </p:txBody>
      </p:sp>
    </p:spTree>
    <p:extLst>
      <p:ext uri="{BB962C8B-B14F-4D97-AF65-F5344CB8AC3E}">
        <p14:creationId xmlns:p14="http://schemas.microsoft.com/office/powerpoint/2010/main" val="55125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62000" y="641350"/>
            <a:ext cx="7772400" cy="5448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74320" tIns="365760" rIns="274320" bIns="365760">
            <a:spAutoFit/>
          </a:bodyPr>
          <a:lstStyle/>
          <a:p>
            <a:pPr marL="1604963" indent="-1604963"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00"/>
                </a:solidFill>
              </a:rPr>
              <a:t>Blame the victim</a:t>
            </a:r>
          </a:p>
          <a:p>
            <a:pPr marL="1604963" indent="-1604963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</a:rPr>
              <a:t>Simple reasoning:</a:t>
            </a:r>
          </a:p>
          <a:p>
            <a:pPr marL="628650" indent="-400050">
              <a:spcBef>
                <a:spcPct val="50000"/>
              </a:spcBef>
              <a:buFontTx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</a:rPr>
              <a:t>Some people who are born poor become rich, others do not, sometimes even within a family.</a:t>
            </a:r>
          </a:p>
          <a:p>
            <a:pPr marL="628650" indent="-400050">
              <a:spcBef>
                <a:spcPct val="50000"/>
              </a:spcBef>
              <a:buFontTx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</a:rPr>
              <a:t>There must be something different between those who stay poor and those who do not which explains the different outcomes.</a:t>
            </a:r>
          </a:p>
          <a:p>
            <a:pPr marL="628650" indent="-400050">
              <a:spcBef>
                <a:spcPct val="50000"/>
              </a:spcBef>
              <a:buFontTx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</a:rPr>
              <a:t>Therefore the explanation of poverty must be this individual difference: there must be a personal deficit of some sort.</a:t>
            </a:r>
          </a:p>
        </p:txBody>
      </p:sp>
    </p:spTree>
    <p:extLst>
      <p:ext uri="{BB962C8B-B14F-4D97-AF65-F5344CB8AC3E}">
        <p14:creationId xmlns:p14="http://schemas.microsoft.com/office/powerpoint/2010/main" val="55125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81000" y="1009650"/>
            <a:ext cx="8229600" cy="30777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lIns="274320" tIns="365760" rIns="274320" bIns="36576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000000"/>
                </a:solidFill>
              </a:rPr>
              <a:t>Ideological attractiveness of BTV to people with advantages: </a:t>
            </a:r>
          </a:p>
          <a:p>
            <a:pPr marL="285750"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A painless way of explaining social problems that does not threaten people on the top.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38200" y="1371600"/>
            <a:ext cx="7772400" cy="258532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74320" tIns="365760" rIns="274320" bIns="365760">
            <a:spAutoFit/>
          </a:bodyPr>
          <a:lstStyle/>
          <a:p>
            <a:pPr marL="1543050" indent="-1543050" algn="ctr">
              <a:spcBef>
                <a:spcPct val="50000"/>
              </a:spcBef>
              <a:defRPr/>
            </a:pPr>
            <a:r>
              <a:rPr lang="en-US" sz="3600" b="1" dirty="0"/>
              <a:t>Blame Society</a:t>
            </a:r>
          </a:p>
          <a:p>
            <a:pPr marL="1543050" indent="-1543050">
              <a:spcBef>
                <a:spcPct val="50000"/>
              </a:spcBef>
              <a:tabLst>
                <a:tab pos="857250" algn="l"/>
              </a:tabLst>
              <a:defRPr/>
            </a:pPr>
            <a:r>
              <a:rPr lang="en-US" b="1" dirty="0"/>
              <a:t>Basic idea: </a:t>
            </a:r>
            <a:r>
              <a:rPr lang="en-US" i="1" dirty="0"/>
              <a:t>Circumstances vary much more between the poor and the </a:t>
            </a:r>
            <a:r>
              <a:rPr lang="en-US" i="1" dirty="0" smtClean="0"/>
              <a:t>non-poor </a:t>
            </a:r>
            <a:r>
              <a:rPr lang="en-US" i="1" dirty="0"/>
              <a:t>do than personalities, motivations or values.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49300" y="990600"/>
            <a:ext cx="7772400" cy="313932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74320" tIns="365760" rIns="274320" bIns="365760">
            <a:spAutoFit/>
          </a:bodyPr>
          <a:lstStyle/>
          <a:p>
            <a:pPr marL="1604963" indent="-1604963"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000000"/>
                </a:solidFill>
              </a:rPr>
              <a:t>Middle class people vs poor people</a:t>
            </a:r>
            <a:endParaRPr lang="en-US" sz="3600" b="1" dirty="0">
              <a:solidFill>
                <a:srgbClr val="000000"/>
              </a:solidFill>
            </a:endParaRPr>
          </a:p>
          <a:p>
            <a:pPr marL="628650" indent="-400050">
              <a:spcBef>
                <a:spcPct val="50000"/>
              </a:spcBef>
              <a:buFontTx/>
              <a:buAutoNum type="arabicPeriod"/>
              <a:defRPr/>
            </a:pPr>
            <a:r>
              <a:rPr lang="en-US" i="1" dirty="0" smtClean="0">
                <a:solidFill>
                  <a:srgbClr val="000000"/>
                </a:solidFill>
              </a:rPr>
              <a:t>Motivations</a:t>
            </a:r>
            <a:r>
              <a:rPr lang="en-US" dirty="0" smtClean="0">
                <a:solidFill>
                  <a:srgbClr val="000000"/>
                </a:solidFill>
              </a:rPr>
              <a:t>: delayed gratification is an issue for both poor and middle class, e.g. credit card debt </a:t>
            </a:r>
            <a:endParaRPr lang="en-US" dirty="0">
              <a:solidFill>
                <a:srgbClr val="000000"/>
              </a:solidFill>
            </a:endParaRPr>
          </a:p>
          <a:p>
            <a:pPr marL="628650" indent="-400050">
              <a:spcBef>
                <a:spcPct val="50000"/>
              </a:spcBef>
              <a:buFontTx/>
              <a:buAutoNum type="arabicPeriod"/>
              <a:defRPr/>
            </a:pPr>
            <a:r>
              <a:rPr lang="en-US" i="1" dirty="0" smtClean="0">
                <a:solidFill>
                  <a:schemeClr val="bg1"/>
                </a:solidFill>
              </a:rPr>
              <a:t>Crime</a:t>
            </a:r>
            <a:r>
              <a:rPr lang="en-US" dirty="0" smtClean="0">
                <a:solidFill>
                  <a:schemeClr val="bg1"/>
                </a:solidFill>
              </a:rPr>
              <a:t>: white collar crime (</a:t>
            </a:r>
            <a:r>
              <a:rPr lang="en-US" dirty="0" err="1" smtClean="0">
                <a:solidFill>
                  <a:schemeClr val="bg1"/>
                </a:solidFill>
              </a:rPr>
              <a:t>eg</a:t>
            </a:r>
            <a:r>
              <a:rPr lang="en-US" dirty="0" smtClean="0">
                <a:solidFill>
                  <a:schemeClr val="bg1"/>
                </a:solidFill>
              </a:rPr>
              <a:t>. tax evasion) at least as prevalent as crimes of the poor.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49300" y="990600"/>
            <a:ext cx="7772400" cy="313932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74320" tIns="365760" rIns="274320" bIns="365760">
            <a:spAutoFit/>
          </a:bodyPr>
          <a:lstStyle/>
          <a:p>
            <a:pPr marL="1604963" indent="-1604963"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000000"/>
                </a:solidFill>
              </a:rPr>
              <a:t>Middle class people vs poor people</a:t>
            </a:r>
            <a:endParaRPr lang="en-US" sz="3600" b="1" dirty="0">
              <a:solidFill>
                <a:srgbClr val="000000"/>
              </a:solidFill>
            </a:endParaRPr>
          </a:p>
          <a:p>
            <a:pPr marL="628650" indent="-400050">
              <a:spcBef>
                <a:spcPct val="50000"/>
              </a:spcBef>
              <a:buFontTx/>
              <a:buAutoNum type="arabicPeriod"/>
              <a:defRPr/>
            </a:pPr>
            <a:r>
              <a:rPr lang="en-US" i="1" dirty="0" smtClean="0">
                <a:solidFill>
                  <a:srgbClr val="000000"/>
                </a:solidFill>
              </a:rPr>
              <a:t>Motivations</a:t>
            </a:r>
            <a:r>
              <a:rPr lang="en-US" dirty="0" smtClean="0">
                <a:solidFill>
                  <a:srgbClr val="000000"/>
                </a:solidFill>
              </a:rPr>
              <a:t>: delayed gratification is an issue for both poor and middle class, e.g. credit card debt </a:t>
            </a:r>
            <a:endParaRPr lang="en-US" dirty="0">
              <a:solidFill>
                <a:srgbClr val="000000"/>
              </a:solidFill>
            </a:endParaRPr>
          </a:p>
          <a:p>
            <a:pPr marL="628650" indent="-400050">
              <a:spcBef>
                <a:spcPct val="50000"/>
              </a:spcBef>
              <a:buFontTx/>
              <a:buAutoNum type="arabicPeriod"/>
              <a:defRPr/>
            </a:pPr>
            <a:r>
              <a:rPr lang="en-US" i="1" dirty="0" smtClean="0">
                <a:solidFill>
                  <a:srgbClr val="000000"/>
                </a:solidFill>
              </a:rPr>
              <a:t>Crime</a:t>
            </a:r>
            <a:r>
              <a:rPr lang="en-US" dirty="0" smtClean="0">
                <a:solidFill>
                  <a:srgbClr val="000000"/>
                </a:solidFill>
              </a:rPr>
              <a:t>: white collar crime (e.g. tax evasion) is at least as prevalent as crimes of the poor.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90600" y="1219200"/>
            <a:ext cx="7562850" cy="30162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lIns="274320" tIns="365760" rIns="274320" bIns="365760">
            <a:spAutoFit/>
          </a:bodyPr>
          <a:lstStyle/>
          <a:p>
            <a:pPr marL="1604963" indent="-1604963"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000000"/>
                </a:solidFill>
              </a:rPr>
              <a:t>Basic take-home message: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/>
              <a:t>Even when individual attributes are relevant to explaining poverty, they are never a sufficient explanation.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4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25" y="228600"/>
            <a:ext cx="8763000" cy="62023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/>
            </a:solidFill>
          </a:ln>
        </p:spPr>
        <p:txBody>
          <a:bodyPr lIns="182880" tIns="182880" rIns="182880" bIns="365760">
            <a:spAutoFit/>
          </a:bodyPr>
          <a:lstStyle/>
          <a:p>
            <a:pPr marL="342900" indent="-342900" algn="ctr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</a:rPr>
              <a:t>THE COMPOSITE AMERICAN CLASS STRUCTURE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</a:rPr>
              <a:t>An extremely rich </a:t>
            </a:r>
            <a:r>
              <a:rPr lang="en-US" sz="2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</a:rPr>
              <a:t>capitalist/corporate managerial class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</a:rPr>
              <a:t>Historically a large and stable </a:t>
            </a:r>
            <a:r>
              <a:rPr lang="en-US" sz="2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</a:rPr>
              <a:t>middle class 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</a:rPr>
              <a:t>anchored in possession of educational credentials, with an uncertain future.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</a:rPr>
              <a:t>A </a:t>
            </a:r>
            <a:r>
              <a:rPr lang="en-US" sz="2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</a:rPr>
              <a:t>working class 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</a:rPr>
              <a:t>that was once supported by a strong labor movement with living standards overlapping the middle class, but now quite vulnerable.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</a:rPr>
              <a:t>The working poor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</a:rPr>
              <a:t>: A poor segment of the working class, with low wages, unconstrained competition, high vulnerability.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</a:rPr>
              <a:t>The underclass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</a:rPr>
              <a:t>: A marginalized population living in desperate poverty.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81000" y="1066800"/>
            <a:ext cx="8534400" cy="3632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365760" tIns="365760" rIns="274320" bIns="457200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smtClean="0"/>
              <a:t>SOCIAL </a:t>
            </a:r>
            <a:r>
              <a:rPr lang="en-US" altLang="en-US" sz="2800" b="1" dirty="0"/>
              <a:t>STRUCTURAL EXPLANATIONS </a:t>
            </a:r>
            <a:r>
              <a:rPr lang="en-US" altLang="en-US" sz="2800" b="1" dirty="0" smtClean="0"/>
              <a:t>OF </a:t>
            </a:r>
            <a:r>
              <a:rPr lang="en-US" altLang="en-US" sz="2800" b="1" dirty="0"/>
              <a:t>INEQUALITY AND POVERTY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 dirty="0"/>
              <a:t>Marginalization: </a:t>
            </a:r>
            <a:r>
              <a:rPr lang="en-US" altLang="en-US" sz="2800" b="1" i="1" dirty="0"/>
              <a:t>Exclusion</a:t>
            </a:r>
            <a:r>
              <a:rPr lang="en-US" altLang="en-US" sz="2800" b="1" dirty="0"/>
              <a:t> from labor markets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 dirty="0"/>
              <a:t>Inequality processes </a:t>
            </a:r>
            <a:r>
              <a:rPr lang="en-US" altLang="en-US" sz="2800" b="1" i="1" dirty="0"/>
              <a:t>within</a:t>
            </a:r>
            <a:r>
              <a:rPr lang="en-US" altLang="en-US" sz="2800" b="1" dirty="0"/>
              <a:t> labor markets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 dirty="0"/>
              <a:t>Processes which generate inequality in wealth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533400" y="456558"/>
            <a:ext cx="8077200" cy="56877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marL="749300" indent="-520700" eaLnBrk="0" hangingPunct="0"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0000"/>
                </a:solidFill>
              </a:rPr>
              <a:t>Social Structural causes of inequality and poverty: </a:t>
            </a:r>
          </a:p>
          <a:p>
            <a:pPr algn="ctr" eaLnBrk="1" hangingPunct="1"/>
            <a:r>
              <a:rPr lang="en-US" altLang="en-US" sz="2800" b="1" dirty="0">
                <a:solidFill>
                  <a:srgbClr val="000000"/>
                </a:solidFill>
              </a:rPr>
              <a:t>#1 Marginalization</a:t>
            </a:r>
          </a:p>
          <a:p>
            <a:pPr algn="ctr" eaLnBrk="1" hangingPunct="1"/>
            <a:endParaRPr lang="en-US" alt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      </a:t>
            </a:r>
            <a:r>
              <a:rPr lang="en-US" altLang="en-US" i="1" dirty="0">
                <a:solidFill>
                  <a:srgbClr val="000000"/>
                </a:solidFill>
              </a:rPr>
              <a:t>Definition</a:t>
            </a:r>
            <a:r>
              <a:rPr lang="en-US" altLang="en-US" dirty="0">
                <a:solidFill>
                  <a:srgbClr val="000000"/>
                </a:solidFill>
              </a:rPr>
              <a:t>: the process of being excluded from stable participation in the labor force.</a:t>
            </a:r>
          </a:p>
          <a:p>
            <a:pPr eaLnBrk="1" hangingPunct="1"/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en-US" dirty="0">
                <a:solidFill>
                  <a:schemeClr val="bg1"/>
                </a:solidFill>
              </a:rPr>
              <a:t>Three issues:</a:t>
            </a:r>
          </a:p>
          <a:p>
            <a:pPr eaLnBrk="1" hangingPunct="1">
              <a:spcAft>
                <a:spcPct val="30000"/>
              </a:spcAft>
              <a:buFont typeface="+mj-lt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Simple observation: lack of adequate employment for people with low skills or with outmoded skills. </a:t>
            </a:r>
          </a:p>
          <a:p>
            <a:pPr eaLnBrk="1" hangingPunct="1">
              <a:spcAft>
                <a:spcPct val="30000"/>
              </a:spcAft>
              <a:buFont typeface="+mj-lt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This is NOT just a problem of inadequate skill formation. </a:t>
            </a:r>
            <a:r>
              <a:rPr lang="en-US" altLang="en-US" i="1" dirty="0">
                <a:solidFill>
                  <a:schemeClr val="bg1"/>
                </a:solidFill>
              </a:rPr>
              <a:t>It is equally a problem of inadequate job creation</a:t>
            </a:r>
            <a:r>
              <a:rPr lang="en-US" altLang="en-US" dirty="0">
                <a:solidFill>
                  <a:schemeClr val="bg1"/>
                </a:solidFill>
              </a:rPr>
              <a:t>.</a:t>
            </a:r>
          </a:p>
          <a:p>
            <a:pPr eaLnBrk="1" hangingPunct="1">
              <a:spcAft>
                <a:spcPct val="30000"/>
              </a:spcAft>
              <a:buFont typeface="+mj-lt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The consequences of marginalization are intensified because of lack of real safety-net.</a:t>
            </a:r>
          </a:p>
          <a:p>
            <a:pPr eaLnBrk="1" hangingPunct="1">
              <a:buFontTx/>
              <a:buAutoNum type="arabicPeriod"/>
            </a:pPr>
            <a:endParaRPr lang="en-US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3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533400" y="456558"/>
            <a:ext cx="8077200" cy="56877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marL="749300" indent="-520700" eaLnBrk="0" hangingPunct="0"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0000"/>
                </a:solidFill>
              </a:rPr>
              <a:t>Social Structural causes of inequality and poverty: </a:t>
            </a:r>
          </a:p>
          <a:p>
            <a:pPr algn="ctr" eaLnBrk="1" hangingPunct="1"/>
            <a:r>
              <a:rPr lang="en-US" altLang="en-US" sz="2800" b="1" dirty="0">
                <a:solidFill>
                  <a:srgbClr val="000000"/>
                </a:solidFill>
              </a:rPr>
              <a:t>#1 Marginalization</a:t>
            </a:r>
          </a:p>
          <a:p>
            <a:pPr algn="ctr" eaLnBrk="1" hangingPunct="1"/>
            <a:endParaRPr lang="en-US" alt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      </a:t>
            </a:r>
            <a:r>
              <a:rPr lang="en-US" altLang="en-US" i="1" dirty="0">
                <a:solidFill>
                  <a:srgbClr val="000000"/>
                </a:solidFill>
              </a:rPr>
              <a:t>Definition</a:t>
            </a:r>
            <a:r>
              <a:rPr lang="en-US" altLang="en-US" dirty="0">
                <a:solidFill>
                  <a:srgbClr val="000000"/>
                </a:solidFill>
              </a:rPr>
              <a:t>: the process of being excluded from stable participation in the labor force.</a:t>
            </a:r>
          </a:p>
          <a:p>
            <a:pPr eaLnBrk="1" hangingPunct="1"/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en-US" dirty="0">
                <a:solidFill>
                  <a:srgbClr val="000000"/>
                </a:solidFill>
              </a:rPr>
              <a:t>Three issues:</a:t>
            </a:r>
          </a:p>
          <a:p>
            <a:pPr eaLnBrk="1" hangingPunct="1">
              <a:spcAft>
                <a:spcPct val="30000"/>
              </a:spcAft>
              <a:buFont typeface="+mj-lt"/>
              <a:buAutoNum type="arabicPeriod"/>
            </a:pPr>
            <a:r>
              <a:rPr lang="en-US" altLang="en-US" dirty="0">
                <a:solidFill>
                  <a:srgbClr val="000000"/>
                </a:solidFill>
              </a:rPr>
              <a:t>Simple observation: lack of adequate employment for people with low skills or with outmoded skills. </a:t>
            </a:r>
          </a:p>
          <a:p>
            <a:pPr eaLnBrk="1" hangingPunct="1">
              <a:spcAft>
                <a:spcPct val="30000"/>
              </a:spcAft>
              <a:buFont typeface="+mj-lt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This is NOT just a problem of inadequate skill formation. </a:t>
            </a:r>
            <a:r>
              <a:rPr lang="en-US" altLang="en-US" i="1" dirty="0">
                <a:solidFill>
                  <a:schemeClr val="bg1"/>
                </a:solidFill>
              </a:rPr>
              <a:t>It is equally a problem of inadequate job creation</a:t>
            </a:r>
            <a:r>
              <a:rPr lang="en-US" altLang="en-US" dirty="0">
                <a:solidFill>
                  <a:schemeClr val="bg1"/>
                </a:solidFill>
              </a:rPr>
              <a:t>.</a:t>
            </a:r>
          </a:p>
          <a:p>
            <a:pPr eaLnBrk="1" hangingPunct="1">
              <a:spcAft>
                <a:spcPct val="30000"/>
              </a:spcAft>
              <a:buFont typeface="+mj-lt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The consequences of marginalization are intensified because of lack of real safety-net.</a:t>
            </a:r>
          </a:p>
          <a:p>
            <a:pPr eaLnBrk="1" hangingPunct="1">
              <a:buFontTx/>
              <a:buAutoNum type="arabicPeriod"/>
            </a:pPr>
            <a:endParaRPr lang="en-US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3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533400" y="456558"/>
            <a:ext cx="8077200" cy="56877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marL="749300" indent="-520700" eaLnBrk="0" hangingPunct="0"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0000"/>
                </a:solidFill>
              </a:rPr>
              <a:t>Social Structural causes of inequality and poverty: </a:t>
            </a:r>
          </a:p>
          <a:p>
            <a:pPr algn="ctr" eaLnBrk="1" hangingPunct="1"/>
            <a:r>
              <a:rPr lang="en-US" altLang="en-US" sz="2800" b="1" dirty="0">
                <a:solidFill>
                  <a:srgbClr val="000000"/>
                </a:solidFill>
              </a:rPr>
              <a:t>#1 Marginalization</a:t>
            </a:r>
          </a:p>
          <a:p>
            <a:pPr algn="ctr" eaLnBrk="1" hangingPunct="1"/>
            <a:endParaRPr lang="en-US" alt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      </a:t>
            </a:r>
            <a:r>
              <a:rPr lang="en-US" altLang="en-US" i="1" dirty="0">
                <a:solidFill>
                  <a:srgbClr val="000000"/>
                </a:solidFill>
              </a:rPr>
              <a:t>Definition</a:t>
            </a:r>
            <a:r>
              <a:rPr lang="en-US" altLang="en-US" dirty="0">
                <a:solidFill>
                  <a:srgbClr val="000000"/>
                </a:solidFill>
              </a:rPr>
              <a:t>: the process of being excluded from stable participation in the labor force.</a:t>
            </a:r>
          </a:p>
          <a:p>
            <a:pPr eaLnBrk="1" hangingPunct="1"/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en-US" dirty="0">
                <a:solidFill>
                  <a:srgbClr val="000000"/>
                </a:solidFill>
              </a:rPr>
              <a:t>Three issues:</a:t>
            </a:r>
          </a:p>
          <a:p>
            <a:pPr eaLnBrk="1" hangingPunct="1">
              <a:spcAft>
                <a:spcPct val="30000"/>
              </a:spcAft>
              <a:buFont typeface="+mj-lt"/>
              <a:buAutoNum type="arabicPeriod"/>
            </a:pPr>
            <a:r>
              <a:rPr lang="en-US" altLang="en-US" dirty="0">
                <a:solidFill>
                  <a:srgbClr val="000000"/>
                </a:solidFill>
              </a:rPr>
              <a:t>Simple observation: lack of adequate employment for people with low skills or with outmoded skills. </a:t>
            </a:r>
          </a:p>
          <a:p>
            <a:pPr eaLnBrk="1" hangingPunct="1">
              <a:spcAft>
                <a:spcPct val="30000"/>
              </a:spcAft>
              <a:buFont typeface="+mj-lt"/>
              <a:buAutoNum type="arabicPeriod"/>
            </a:pPr>
            <a:r>
              <a:rPr lang="en-US" altLang="en-US" dirty="0">
                <a:solidFill>
                  <a:srgbClr val="000000"/>
                </a:solidFill>
              </a:rPr>
              <a:t>This is NOT just a problem of inadequate skill formation. </a:t>
            </a:r>
            <a:r>
              <a:rPr lang="en-US" altLang="en-US" i="1" dirty="0">
                <a:solidFill>
                  <a:srgbClr val="000000"/>
                </a:solidFill>
              </a:rPr>
              <a:t>It is equally a problem of inadequate job creation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Aft>
                <a:spcPct val="30000"/>
              </a:spcAft>
              <a:buFont typeface="+mj-lt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The consequences of marginalization are intensified because of lack of real safety-net.</a:t>
            </a:r>
          </a:p>
          <a:p>
            <a:pPr eaLnBrk="1" hangingPunct="1">
              <a:buFontTx/>
              <a:buAutoNum type="arabicPeriod"/>
            </a:pPr>
            <a:endParaRPr lang="en-US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3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533400" y="456558"/>
            <a:ext cx="8077200" cy="56877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marL="749300" indent="-520700" eaLnBrk="0" hangingPunct="0"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0000"/>
                </a:solidFill>
              </a:rPr>
              <a:t>Social Structural causes of inequality and poverty: </a:t>
            </a:r>
          </a:p>
          <a:p>
            <a:pPr algn="ctr" eaLnBrk="1" hangingPunct="1"/>
            <a:r>
              <a:rPr lang="en-US" altLang="en-US" sz="2800" b="1" dirty="0">
                <a:solidFill>
                  <a:srgbClr val="000000"/>
                </a:solidFill>
              </a:rPr>
              <a:t>#1 Marginalization</a:t>
            </a:r>
          </a:p>
          <a:p>
            <a:pPr algn="ctr" eaLnBrk="1" hangingPunct="1"/>
            <a:endParaRPr lang="en-US" alt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      </a:t>
            </a:r>
            <a:r>
              <a:rPr lang="en-US" altLang="en-US" i="1" dirty="0">
                <a:solidFill>
                  <a:srgbClr val="000000"/>
                </a:solidFill>
              </a:rPr>
              <a:t>Definition</a:t>
            </a:r>
            <a:r>
              <a:rPr lang="en-US" altLang="en-US" dirty="0">
                <a:solidFill>
                  <a:srgbClr val="000000"/>
                </a:solidFill>
              </a:rPr>
              <a:t>: the process of being excluded from stable participation in the labor force.</a:t>
            </a:r>
          </a:p>
          <a:p>
            <a:pPr eaLnBrk="1" hangingPunct="1"/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en-US" dirty="0">
                <a:solidFill>
                  <a:srgbClr val="000000"/>
                </a:solidFill>
              </a:rPr>
              <a:t>Three issues:</a:t>
            </a:r>
          </a:p>
          <a:p>
            <a:pPr eaLnBrk="1" hangingPunct="1">
              <a:spcAft>
                <a:spcPct val="30000"/>
              </a:spcAft>
              <a:buFont typeface="+mj-lt"/>
              <a:buAutoNum type="arabicPeriod"/>
            </a:pPr>
            <a:r>
              <a:rPr lang="en-US" altLang="en-US" dirty="0">
                <a:solidFill>
                  <a:srgbClr val="000000"/>
                </a:solidFill>
              </a:rPr>
              <a:t>Simple observation: lack of adequate employment for people with low skills or with outmoded skills. </a:t>
            </a:r>
          </a:p>
          <a:p>
            <a:pPr eaLnBrk="1" hangingPunct="1">
              <a:spcAft>
                <a:spcPct val="30000"/>
              </a:spcAft>
              <a:buFont typeface="+mj-lt"/>
              <a:buAutoNum type="arabicPeriod"/>
            </a:pPr>
            <a:r>
              <a:rPr lang="en-US" altLang="en-US" dirty="0">
                <a:solidFill>
                  <a:srgbClr val="000000"/>
                </a:solidFill>
              </a:rPr>
              <a:t>This is NOT just a problem of inadequate skill formation. </a:t>
            </a:r>
            <a:r>
              <a:rPr lang="en-US" altLang="en-US" i="1" dirty="0">
                <a:solidFill>
                  <a:srgbClr val="000000"/>
                </a:solidFill>
              </a:rPr>
              <a:t>It is equally a problem of inadequate job creation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Aft>
                <a:spcPct val="30000"/>
              </a:spcAft>
              <a:buFont typeface="+mj-lt"/>
              <a:buAutoNum type="arabicPeriod"/>
            </a:pPr>
            <a:r>
              <a:rPr lang="en-US" altLang="en-US" dirty="0">
                <a:solidFill>
                  <a:srgbClr val="000000"/>
                </a:solidFill>
              </a:rPr>
              <a:t>The consequences of marginalization are intensified because of lack of real safety-net.</a:t>
            </a:r>
          </a:p>
          <a:p>
            <a:pPr eaLnBrk="1" hangingPunct="1">
              <a:buFontTx/>
              <a:buAutoNum type="arabicPeriod"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6"/>
          <p:cNvGrpSpPr>
            <a:grpSpLocks/>
          </p:cNvGrpSpPr>
          <p:nvPr/>
        </p:nvGrpSpPr>
        <p:grpSpPr bwMode="auto">
          <a:xfrm>
            <a:off x="3276600" y="5791200"/>
            <a:ext cx="3962400" cy="838200"/>
            <a:chOff x="3276600" y="5791200"/>
            <a:chExt cx="3962400" cy="838200"/>
          </a:xfrm>
        </p:grpSpPr>
        <p:sp>
          <p:nvSpPr>
            <p:cNvPr id="3" name="TextBox 2"/>
            <p:cNvSpPr txBox="1"/>
            <p:nvPr/>
          </p:nvSpPr>
          <p:spPr>
            <a:xfrm>
              <a:off x="3810000" y="5791200"/>
              <a:ext cx="3429000" cy="784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Pre-transfer poverty rate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Post-transfer poverty rate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3276600" y="5791200"/>
              <a:ext cx="304800" cy="381000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76600" y="6248400"/>
              <a:ext cx="304800" cy="381000"/>
            </a:xfrm>
            <a:prstGeom prst="rect">
              <a:avLst/>
            </a:prstGeom>
            <a:solidFill>
              <a:srgbClr val="007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Poverty Rates before &amp; after income transfers</a:t>
            </a:r>
          </a:p>
        </p:txBody>
      </p:sp>
      <p:graphicFrame>
        <p:nvGraphicFramePr>
          <p:cNvPr id="43012" name="Chart 7"/>
          <p:cNvGraphicFramePr>
            <a:graphicFrameLocks/>
          </p:cNvGraphicFramePr>
          <p:nvPr/>
        </p:nvGraphicFramePr>
        <p:xfrm>
          <a:off x="406400" y="863600"/>
          <a:ext cx="8559800" cy="482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r:id="rId4" imgW="8559526" imgH="4822354" progId="Excel.Chart.8">
                  <p:embed/>
                </p:oleObj>
              </mc:Choice>
              <mc:Fallback>
                <p:oleObj r:id="rId4" imgW="8559526" imgH="4822354" progId="Excel.Chart.8">
                  <p:embed/>
                  <p:pic>
                    <p:nvPicPr>
                      <p:cNvPr id="0" name="Char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863600"/>
                        <a:ext cx="8559800" cy="482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28600" y="199079"/>
            <a:ext cx="8610600" cy="63217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74320" tIns="182880" rIns="182880" bIns="182880" anchor="ctr">
            <a:spAutoFit/>
          </a:bodyPr>
          <a:lstStyle/>
          <a:p>
            <a:pPr marL="457200" indent="-457200" algn="ctr">
              <a:spcAft>
                <a:spcPts val="0"/>
              </a:spcAft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b="1" dirty="0"/>
              <a:t>Social Structural causes of inequality:  </a:t>
            </a:r>
          </a:p>
          <a:p>
            <a:pPr marL="457200" indent="-457200" algn="ctr">
              <a:spcAft>
                <a:spcPts val="1800"/>
              </a:spcAft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sz="2800" b="1" dirty="0"/>
              <a:t>#2. Inequalities </a:t>
            </a:r>
            <a:r>
              <a:rPr lang="en-US" sz="2800" b="1" i="1" dirty="0"/>
              <a:t>within</a:t>
            </a:r>
            <a:r>
              <a:rPr lang="en-US" sz="2800" b="1" dirty="0"/>
              <a:t> labor markets</a:t>
            </a:r>
          </a:p>
          <a:p>
            <a:pPr marL="457200" indent="-457200">
              <a:spcAft>
                <a:spcPts val="0"/>
              </a:spcAft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bg1"/>
                </a:solidFill>
              </a:rPr>
              <a:t>) Two possible ways of organizing the process of connecting wages to jobs:</a:t>
            </a:r>
          </a:p>
          <a:p>
            <a:pPr marL="457200" indent="-457200"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chemeClr val="bg1"/>
                </a:solidFill>
              </a:rPr>
              <a:t>   	1. </a:t>
            </a:r>
            <a:r>
              <a:rPr lang="en-US" i="1" dirty="0">
                <a:solidFill>
                  <a:schemeClr val="bg1"/>
                </a:solidFill>
              </a:rPr>
              <a:t>Individualized competition</a:t>
            </a:r>
          </a:p>
          <a:p>
            <a:pPr marL="457200" indent="-457200">
              <a:spcAft>
                <a:spcPts val="1200"/>
              </a:spcAft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i="1" dirty="0">
                <a:solidFill>
                  <a:schemeClr val="bg1"/>
                </a:solidFill>
              </a:rPr>
              <a:t>			       </a:t>
            </a:r>
            <a:r>
              <a:rPr lang="en-US" dirty="0">
                <a:solidFill>
                  <a:schemeClr val="bg1"/>
                </a:solidFill>
              </a:rPr>
              <a:t>2. </a:t>
            </a:r>
            <a:r>
              <a:rPr lang="en-US" i="1" dirty="0">
                <a:solidFill>
                  <a:schemeClr val="bg1"/>
                </a:solidFill>
              </a:rPr>
              <a:t>Labor market governed by rules which dampen competition</a:t>
            </a:r>
          </a:p>
          <a:p>
            <a:pPr marL="228600" indent="-228600">
              <a:lnSpc>
                <a:spcPct val="85000"/>
              </a:lnSpc>
              <a:spcBef>
                <a:spcPts val="600"/>
              </a:spcBef>
              <a:tabLst>
                <a:tab pos="-685800" algn="l"/>
                <a:tab pos="-457200" algn="l"/>
                <a:tab pos="0" algn="l"/>
                <a:tab pos="511175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chemeClr val="bg1"/>
                </a:solidFill>
              </a:rPr>
              <a:t>b) Why does intensification of competitiveness (deregulation) lead to increasing inequality?</a:t>
            </a:r>
          </a:p>
          <a:p>
            <a:pPr marL="457200" indent="-457200">
              <a:lnSpc>
                <a:spcPct val="85000"/>
              </a:lnSpc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lnSpc>
                <a:spcPct val="85000"/>
              </a:lnSpc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chemeClr val="bg1"/>
                </a:solidFill>
              </a:rPr>
              <a:t>c)  Explanation for intensification of competition in the U.S.A.:</a:t>
            </a:r>
          </a:p>
          <a:p>
            <a:pPr marL="685800" lvl="1" indent="-228600">
              <a:buFontTx/>
              <a:buChar char="•"/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chemeClr val="bg1"/>
                </a:solidFill>
              </a:rPr>
              <a:t>Decline of unions</a:t>
            </a:r>
          </a:p>
          <a:p>
            <a:pPr marL="685800" lvl="1" indent="-228600">
              <a:buFontTx/>
              <a:buChar char="•"/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chemeClr val="bg1"/>
                </a:solidFill>
              </a:rPr>
              <a:t>Decline of government regulation</a:t>
            </a:r>
          </a:p>
          <a:p>
            <a:pPr marL="685800" lvl="1" indent="-228600">
              <a:spcAft>
                <a:spcPct val="30000"/>
              </a:spcAft>
              <a:buFontTx/>
              <a:buChar char="•"/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chemeClr val="bg1"/>
                </a:solidFill>
              </a:rPr>
              <a:t>Increased global competition</a:t>
            </a:r>
          </a:p>
          <a:p>
            <a:pPr marL="457200" indent="-457200"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chemeClr val="bg1"/>
                </a:solidFill>
              </a:rPr>
              <a:t>d)  Technological change</a:t>
            </a:r>
          </a:p>
          <a:p>
            <a:pPr marL="457200" indent="-457200"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28600" y="199079"/>
            <a:ext cx="8610600" cy="63217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74320" tIns="182880" rIns="182880" bIns="182880" anchor="ctr">
            <a:spAutoFit/>
          </a:bodyPr>
          <a:lstStyle/>
          <a:p>
            <a:pPr marL="457200" indent="-457200" algn="ctr">
              <a:spcAft>
                <a:spcPts val="0"/>
              </a:spcAft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b="1" dirty="0">
                <a:solidFill>
                  <a:srgbClr val="000000"/>
                </a:solidFill>
              </a:rPr>
              <a:t>Social Structural causes of inequality:  </a:t>
            </a:r>
          </a:p>
          <a:p>
            <a:pPr marL="457200" indent="-457200" algn="ctr">
              <a:spcAft>
                <a:spcPts val="1800"/>
              </a:spcAft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#2. Inequalities </a:t>
            </a:r>
            <a:r>
              <a:rPr lang="en-US" sz="2800" b="1" i="1" dirty="0">
                <a:solidFill>
                  <a:srgbClr val="000000"/>
                </a:solidFill>
              </a:rPr>
              <a:t>within</a:t>
            </a:r>
            <a:r>
              <a:rPr lang="en-US" sz="2800" b="1" dirty="0">
                <a:solidFill>
                  <a:srgbClr val="000000"/>
                </a:solidFill>
              </a:rPr>
              <a:t> labor markets</a:t>
            </a:r>
          </a:p>
          <a:p>
            <a:pPr marL="342900" indent="-342900">
              <a:spcAft>
                <a:spcPts val="0"/>
              </a:spcAft>
              <a:tabLst>
                <a:tab pos="-685800" algn="l"/>
                <a:tab pos="-457200" algn="l"/>
                <a:tab pos="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a) Two possible ways of organizing the process of connecting wages to jobs:</a:t>
            </a:r>
          </a:p>
          <a:p>
            <a:pPr marL="457200" indent="-457200"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   	</a:t>
            </a:r>
            <a:r>
              <a:rPr lang="en-US" dirty="0" smtClean="0">
                <a:solidFill>
                  <a:srgbClr val="000000"/>
                </a:solidFill>
              </a:rPr>
              <a:t> 1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i="1" dirty="0">
                <a:solidFill>
                  <a:srgbClr val="000000"/>
                </a:solidFill>
              </a:rPr>
              <a:t>Individualized competition</a:t>
            </a:r>
          </a:p>
          <a:p>
            <a:pPr marL="457200" indent="-457200">
              <a:spcAft>
                <a:spcPts val="1200"/>
              </a:spcAft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i="1" dirty="0">
                <a:solidFill>
                  <a:srgbClr val="000000"/>
                </a:solidFill>
              </a:rPr>
              <a:t>			       </a:t>
            </a:r>
            <a:r>
              <a:rPr lang="en-US" dirty="0">
                <a:solidFill>
                  <a:srgbClr val="000000"/>
                </a:solidFill>
              </a:rPr>
              <a:t>2. </a:t>
            </a:r>
            <a:r>
              <a:rPr lang="en-US" i="1" dirty="0">
                <a:solidFill>
                  <a:srgbClr val="000000"/>
                </a:solidFill>
              </a:rPr>
              <a:t>Labor market governed by rules which dampen competition</a:t>
            </a:r>
          </a:p>
          <a:p>
            <a:pPr marL="228600" indent="-228600">
              <a:lnSpc>
                <a:spcPct val="85000"/>
              </a:lnSpc>
              <a:spcBef>
                <a:spcPts val="600"/>
              </a:spcBef>
              <a:tabLst>
                <a:tab pos="-685800" algn="l"/>
                <a:tab pos="-457200" algn="l"/>
                <a:tab pos="0" algn="l"/>
                <a:tab pos="511175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chemeClr val="bg1"/>
                </a:solidFill>
              </a:rPr>
              <a:t>b) Why does intensification of competitiveness (deregulation) lead to increasing inequality?</a:t>
            </a:r>
          </a:p>
          <a:p>
            <a:pPr marL="457200" indent="-457200">
              <a:lnSpc>
                <a:spcPct val="85000"/>
              </a:lnSpc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lnSpc>
                <a:spcPct val="85000"/>
              </a:lnSpc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chemeClr val="bg1"/>
                </a:solidFill>
              </a:rPr>
              <a:t>c)  Explanation for intensification of competition in the U.S.A.:</a:t>
            </a:r>
          </a:p>
          <a:p>
            <a:pPr marL="685800" lvl="1" indent="-228600">
              <a:buFontTx/>
              <a:buChar char="•"/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chemeClr val="bg1"/>
                </a:solidFill>
              </a:rPr>
              <a:t>Decline of unions</a:t>
            </a:r>
          </a:p>
          <a:p>
            <a:pPr marL="685800" lvl="1" indent="-228600">
              <a:buFontTx/>
              <a:buChar char="•"/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chemeClr val="bg1"/>
                </a:solidFill>
              </a:rPr>
              <a:t>Decline of government regulation</a:t>
            </a:r>
          </a:p>
          <a:p>
            <a:pPr marL="685800" lvl="1" indent="-228600">
              <a:spcAft>
                <a:spcPct val="30000"/>
              </a:spcAft>
              <a:buFontTx/>
              <a:buChar char="•"/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chemeClr val="bg1"/>
                </a:solidFill>
              </a:rPr>
              <a:t>Increased global competition</a:t>
            </a:r>
          </a:p>
          <a:p>
            <a:pPr marL="457200" indent="-457200"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chemeClr val="bg1"/>
                </a:solidFill>
              </a:rPr>
              <a:t>d)  Technological change</a:t>
            </a:r>
          </a:p>
          <a:p>
            <a:pPr marL="457200" indent="-457200"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28600" y="199079"/>
            <a:ext cx="8610600" cy="63217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74320" tIns="182880" rIns="182880" bIns="182880" anchor="ctr">
            <a:spAutoFit/>
          </a:bodyPr>
          <a:lstStyle/>
          <a:p>
            <a:pPr marL="457200" indent="-457200" algn="ctr">
              <a:spcAft>
                <a:spcPts val="0"/>
              </a:spcAft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b="1" dirty="0">
                <a:solidFill>
                  <a:srgbClr val="000000"/>
                </a:solidFill>
              </a:rPr>
              <a:t>Social Structural causes of inequality:  </a:t>
            </a:r>
          </a:p>
          <a:p>
            <a:pPr marL="457200" indent="-457200" algn="ctr">
              <a:spcAft>
                <a:spcPts val="1800"/>
              </a:spcAft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#2. Inequalities </a:t>
            </a:r>
            <a:r>
              <a:rPr lang="en-US" sz="2800" b="1" i="1" dirty="0">
                <a:solidFill>
                  <a:srgbClr val="000000"/>
                </a:solidFill>
              </a:rPr>
              <a:t>within</a:t>
            </a:r>
            <a:r>
              <a:rPr lang="en-US" sz="2800" b="1" dirty="0">
                <a:solidFill>
                  <a:srgbClr val="000000"/>
                </a:solidFill>
              </a:rPr>
              <a:t> labor markets</a:t>
            </a:r>
          </a:p>
          <a:p>
            <a:pPr marL="342900" indent="-342900">
              <a:spcAft>
                <a:spcPts val="0"/>
              </a:spcAft>
              <a:tabLst>
                <a:tab pos="-685800" algn="l"/>
                <a:tab pos="-457200" algn="l"/>
                <a:tab pos="0" algn="l"/>
                <a:tab pos="3429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a) Two possible ways of organizing the process of connecting wages to jobs:</a:t>
            </a:r>
          </a:p>
          <a:p>
            <a:pPr marL="457200" indent="-457200"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   	</a:t>
            </a:r>
            <a:r>
              <a:rPr lang="en-US" dirty="0" smtClean="0">
                <a:solidFill>
                  <a:srgbClr val="000000"/>
                </a:solidFill>
              </a:rPr>
              <a:t> 1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i="1" dirty="0">
                <a:solidFill>
                  <a:srgbClr val="000000"/>
                </a:solidFill>
              </a:rPr>
              <a:t>Individualized competition</a:t>
            </a:r>
          </a:p>
          <a:p>
            <a:pPr marL="457200" indent="-457200">
              <a:spcAft>
                <a:spcPts val="1200"/>
              </a:spcAft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i="1" dirty="0">
                <a:solidFill>
                  <a:srgbClr val="000000"/>
                </a:solidFill>
              </a:rPr>
              <a:t>			       </a:t>
            </a:r>
            <a:r>
              <a:rPr lang="en-US" dirty="0">
                <a:solidFill>
                  <a:srgbClr val="000000"/>
                </a:solidFill>
              </a:rPr>
              <a:t>2. </a:t>
            </a:r>
            <a:r>
              <a:rPr lang="en-US" i="1" dirty="0">
                <a:solidFill>
                  <a:srgbClr val="000000"/>
                </a:solidFill>
              </a:rPr>
              <a:t>Labor market governed by rules which dampen competition</a:t>
            </a:r>
          </a:p>
          <a:p>
            <a:pPr marL="228600" indent="-228600">
              <a:lnSpc>
                <a:spcPct val="85000"/>
              </a:lnSpc>
              <a:spcBef>
                <a:spcPts val="600"/>
              </a:spcBef>
              <a:tabLst>
                <a:tab pos="-685800" algn="l"/>
                <a:tab pos="-457200" algn="l"/>
                <a:tab pos="0" algn="l"/>
                <a:tab pos="511175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b) </a:t>
            </a:r>
            <a:r>
              <a:rPr lang="en-US" dirty="0" smtClean="0">
                <a:solidFill>
                  <a:srgbClr val="000000"/>
                </a:solidFill>
              </a:rPr>
              <a:t>Intensification </a:t>
            </a:r>
            <a:r>
              <a:rPr lang="en-US" dirty="0">
                <a:solidFill>
                  <a:srgbClr val="000000"/>
                </a:solidFill>
              </a:rPr>
              <a:t>of competitiveness (deregulation) </a:t>
            </a:r>
            <a:r>
              <a:rPr lang="en-US" dirty="0" smtClean="0">
                <a:solidFill>
                  <a:srgbClr val="000000"/>
                </a:solidFill>
              </a:rPr>
              <a:t>leads </a:t>
            </a:r>
            <a:r>
              <a:rPr lang="en-US" dirty="0">
                <a:solidFill>
                  <a:srgbClr val="000000"/>
                </a:solidFill>
              </a:rPr>
              <a:t>to increasing </a:t>
            </a:r>
            <a:r>
              <a:rPr lang="en-US" dirty="0" smtClean="0">
                <a:solidFill>
                  <a:srgbClr val="000000"/>
                </a:solidFill>
              </a:rPr>
              <a:t>inequality.</a:t>
            </a:r>
            <a:endParaRPr lang="en-US" dirty="0">
              <a:solidFill>
                <a:srgbClr val="000000"/>
              </a:solidFill>
            </a:endParaRPr>
          </a:p>
          <a:p>
            <a:pPr marL="457200" indent="-457200">
              <a:lnSpc>
                <a:spcPct val="85000"/>
              </a:lnSpc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457200" indent="-457200">
              <a:lnSpc>
                <a:spcPct val="85000"/>
              </a:lnSpc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chemeClr val="bg1"/>
                </a:solidFill>
              </a:rPr>
              <a:t>c)  Explanation for intensification of competition in the U.S.A.:</a:t>
            </a:r>
          </a:p>
          <a:p>
            <a:pPr marL="685800" lvl="1" indent="-228600">
              <a:buFontTx/>
              <a:buChar char="•"/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chemeClr val="bg1"/>
                </a:solidFill>
              </a:rPr>
              <a:t>Decline of unions</a:t>
            </a:r>
          </a:p>
          <a:p>
            <a:pPr marL="685800" lvl="1" indent="-228600">
              <a:buFontTx/>
              <a:buChar char="•"/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chemeClr val="bg1"/>
                </a:solidFill>
              </a:rPr>
              <a:t>Decline of government regulation</a:t>
            </a:r>
          </a:p>
          <a:p>
            <a:pPr marL="685800" lvl="1" indent="-228600">
              <a:spcAft>
                <a:spcPct val="30000"/>
              </a:spcAft>
              <a:buFontTx/>
              <a:buChar char="•"/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chemeClr val="bg1"/>
                </a:solidFill>
              </a:rPr>
              <a:t>Increased global competition</a:t>
            </a:r>
          </a:p>
          <a:p>
            <a:pPr marL="457200" indent="-457200"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chemeClr val="bg1"/>
                </a:solidFill>
              </a:rPr>
              <a:t>d)  Technological change</a:t>
            </a:r>
          </a:p>
          <a:p>
            <a:pPr marL="457200" indent="-457200"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28600" y="199079"/>
            <a:ext cx="8610600" cy="63217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74320" tIns="182880" rIns="182880" bIns="182880" anchor="ctr">
            <a:spAutoFit/>
          </a:bodyPr>
          <a:lstStyle/>
          <a:p>
            <a:pPr marL="457200" indent="-457200" algn="ctr">
              <a:spcAft>
                <a:spcPts val="0"/>
              </a:spcAft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b="1" dirty="0">
                <a:solidFill>
                  <a:srgbClr val="000000"/>
                </a:solidFill>
              </a:rPr>
              <a:t>Social Structural causes of inequality:  </a:t>
            </a:r>
          </a:p>
          <a:p>
            <a:pPr marL="457200" indent="-457200" algn="ctr">
              <a:spcAft>
                <a:spcPts val="1800"/>
              </a:spcAft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#2. Inequalities </a:t>
            </a:r>
            <a:r>
              <a:rPr lang="en-US" sz="2800" b="1" i="1" dirty="0">
                <a:solidFill>
                  <a:srgbClr val="000000"/>
                </a:solidFill>
              </a:rPr>
              <a:t>within</a:t>
            </a:r>
            <a:r>
              <a:rPr lang="en-US" sz="2800" b="1" dirty="0">
                <a:solidFill>
                  <a:srgbClr val="000000"/>
                </a:solidFill>
              </a:rPr>
              <a:t> labor markets</a:t>
            </a:r>
          </a:p>
          <a:p>
            <a:pPr marL="342900" indent="-342900">
              <a:spcAft>
                <a:spcPts val="0"/>
              </a:spcAft>
              <a:tabLst>
                <a:tab pos="-685800" algn="l"/>
                <a:tab pos="-457200" algn="l"/>
                <a:tab pos="0" algn="l"/>
                <a:tab pos="51435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a) Two possible ways of organizing the process of connecting wages to jobs:</a:t>
            </a:r>
          </a:p>
          <a:p>
            <a:pPr marL="457200" indent="-457200"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   	</a:t>
            </a:r>
            <a:r>
              <a:rPr lang="en-US" dirty="0" smtClean="0">
                <a:solidFill>
                  <a:srgbClr val="000000"/>
                </a:solidFill>
              </a:rPr>
              <a:t> 1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i="1" dirty="0">
                <a:solidFill>
                  <a:srgbClr val="000000"/>
                </a:solidFill>
              </a:rPr>
              <a:t>Individualized competition</a:t>
            </a:r>
          </a:p>
          <a:p>
            <a:pPr marL="457200" indent="-457200">
              <a:spcAft>
                <a:spcPts val="1200"/>
              </a:spcAft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i="1" dirty="0">
                <a:solidFill>
                  <a:srgbClr val="000000"/>
                </a:solidFill>
              </a:rPr>
              <a:t>			       </a:t>
            </a:r>
            <a:r>
              <a:rPr lang="en-US" dirty="0">
                <a:solidFill>
                  <a:srgbClr val="000000"/>
                </a:solidFill>
              </a:rPr>
              <a:t>2. </a:t>
            </a:r>
            <a:r>
              <a:rPr lang="en-US" i="1" dirty="0">
                <a:solidFill>
                  <a:srgbClr val="000000"/>
                </a:solidFill>
              </a:rPr>
              <a:t>Labor market governed by rules which dampen competition</a:t>
            </a:r>
          </a:p>
          <a:p>
            <a:pPr marL="228600" indent="-228600">
              <a:lnSpc>
                <a:spcPct val="85000"/>
              </a:lnSpc>
              <a:spcBef>
                <a:spcPts val="600"/>
              </a:spcBef>
              <a:tabLst>
                <a:tab pos="-685800" algn="l"/>
                <a:tab pos="-457200" algn="l"/>
                <a:tab pos="0" algn="l"/>
                <a:tab pos="511175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b) </a:t>
            </a:r>
            <a:r>
              <a:rPr lang="en-US" dirty="0" smtClean="0">
                <a:solidFill>
                  <a:srgbClr val="000000"/>
                </a:solidFill>
              </a:rPr>
              <a:t>Intensification </a:t>
            </a:r>
            <a:r>
              <a:rPr lang="en-US" dirty="0">
                <a:solidFill>
                  <a:srgbClr val="000000"/>
                </a:solidFill>
              </a:rPr>
              <a:t>of competitiveness (deregulation) </a:t>
            </a:r>
            <a:r>
              <a:rPr lang="en-US" dirty="0" smtClean="0">
                <a:solidFill>
                  <a:srgbClr val="000000"/>
                </a:solidFill>
              </a:rPr>
              <a:t>leads </a:t>
            </a:r>
            <a:r>
              <a:rPr lang="en-US" dirty="0">
                <a:solidFill>
                  <a:srgbClr val="000000"/>
                </a:solidFill>
              </a:rPr>
              <a:t>to increasing </a:t>
            </a:r>
            <a:r>
              <a:rPr lang="en-US" dirty="0" smtClean="0">
                <a:solidFill>
                  <a:srgbClr val="000000"/>
                </a:solidFill>
              </a:rPr>
              <a:t>inequality.</a:t>
            </a:r>
            <a:endParaRPr lang="en-US" dirty="0">
              <a:solidFill>
                <a:srgbClr val="000000"/>
              </a:solidFill>
            </a:endParaRPr>
          </a:p>
          <a:p>
            <a:pPr marL="457200" indent="-457200">
              <a:lnSpc>
                <a:spcPct val="85000"/>
              </a:lnSpc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457200" indent="-457200">
              <a:lnSpc>
                <a:spcPct val="85000"/>
              </a:lnSpc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c)  Explanation for intensification of competition in the U.S.A.:</a:t>
            </a:r>
          </a:p>
          <a:p>
            <a:pPr marL="685800" lvl="1" indent="-228600">
              <a:buFontTx/>
              <a:buChar char="•"/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Decline of unions</a:t>
            </a:r>
          </a:p>
          <a:p>
            <a:pPr marL="685800" lvl="1" indent="-228600">
              <a:buFontTx/>
              <a:buChar char="•"/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Decline of government regulation</a:t>
            </a:r>
          </a:p>
          <a:p>
            <a:pPr marL="685800" lvl="1" indent="-228600">
              <a:spcAft>
                <a:spcPct val="30000"/>
              </a:spcAft>
              <a:buFontTx/>
              <a:buChar char="•"/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Increased global competition</a:t>
            </a:r>
          </a:p>
          <a:p>
            <a:pPr marL="457200" indent="-457200"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chemeClr val="bg1"/>
                </a:solidFill>
              </a:rPr>
              <a:t>d)  Technological change</a:t>
            </a:r>
          </a:p>
          <a:p>
            <a:pPr marL="457200" indent="-457200"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752600"/>
            <a:ext cx="7924800" cy="2215991"/>
          </a:xfrm>
          <a:prstGeom prst="rect">
            <a:avLst/>
          </a:prstGeom>
          <a:solidFill>
            <a:srgbClr val="8801A3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203200"/>
          </a:sp3d>
        </p:spPr>
        <p:txBody>
          <a:bodyPr lIns="182880" tIns="182880" rIns="182880" bIns="365760">
            <a:spAutoFit/>
          </a:bodyPr>
          <a:lstStyle/>
          <a:p>
            <a:pPr marL="342900" indent="-342900" algn="ctr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</a:rPr>
              <a:t>An Empirical Profile of Inequality in America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28600" y="199078"/>
            <a:ext cx="8610600" cy="63217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74320" tIns="182880" rIns="182880" bIns="182880" anchor="ctr">
            <a:spAutoFit/>
          </a:bodyPr>
          <a:lstStyle/>
          <a:p>
            <a:pPr marL="457200" indent="-457200" algn="ctr">
              <a:spcAft>
                <a:spcPts val="0"/>
              </a:spcAft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b="1" dirty="0">
                <a:solidFill>
                  <a:srgbClr val="000000"/>
                </a:solidFill>
              </a:rPr>
              <a:t>Social Structural causes of inequality:  </a:t>
            </a:r>
          </a:p>
          <a:p>
            <a:pPr marL="457200" indent="-457200" algn="ctr">
              <a:spcAft>
                <a:spcPts val="1800"/>
              </a:spcAft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#2. Inequalities </a:t>
            </a:r>
            <a:r>
              <a:rPr lang="en-US" sz="2800" b="1" i="1" dirty="0">
                <a:solidFill>
                  <a:srgbClr val="000000"/>
                </a:solidFill>
              </a:rPr>
              <a:t>within</a:t>
            </a:r>
            <a:r>
              <a:rPr lang="en-US" sz="2800" b="1" dirty="0">
                <a:solidFill>
                  <a:srgbClr val="000000"/>
                </a:solidFill>
              </a:rPr>
              <a:t> labor markets</a:t>
            </a:r>
          </a:p>
          <a:p>
            <a:pPr marL="342900" indent="-342900">
              <a:spcAft>
                <a:spcPts val="0"/>
              </a:spcAft>
              <a:tabLst>
                <a:tab pos="-685800" algn="l"/>
                <a:tab pos="-457200" algn="l"/>
                <a:tab pos="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a) Two possible ways of organizing the process of connecting wages to jobs:</a:t>
            </a:r>
          </a:p>
          <a:p>
            <a:pPr marL="457200" indent="-457200"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 1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i="1" dirty="0">
                <a:solidFill>
                  <a:srgbClr val="000000"/>
                </a:solidFill>
              </a:rPr>
              <a:t>Individualized competition</a:t>
            </a:r>
          </a:p>
          <a:p>
            <a:pPr marL="457200" indent="-457200">
              <a:spcAft>
                <a:spcPts val="1200"/>
              </a:spcAft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i="1" dirty="0">
                <a:solidFill>
                  <a:srgbClr val="000000"/>
                </a:solidFill>
              </a:rPr>
              <a:t>			       </a:t>
            </a:r>
            <a:r>
              <a:rPr lang="en-US" dirty="0">
                <a:solidFill>
                  <a:srgbClr val="000000"/>
                </a:solidFill>
              </a:rPr>
              <a:t>2. </a:t>
            </a:r>
            <a:r>
              <a:rPr lang="en-US" i="1" dirty="0">
                <a:solidFill>
                  <a:srgbClr val="000000"/>
                </a:solidFill>
              </a:rPr>
              <a:t>Labor market governed by rules which dampen competition</a:t>
            </a:r>
          </a:p>
          <a:p>
            <a:pPr marL="228600" indent="-228600">
              <a:lnSpc>
                <a:spcPct val="85000"/>
              </a:lnSpc>
              <a:spcBef>
                <a:spcPts val="600"/>
              </a:spcBef>
              <a:tabLst>
                <a:tab pos="-685800" algn="l"/>
                <a:tab pos="-457200" algn="l"/>
                <a:tab pos="0" algn="l"/>
                <a:tab pos="511175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b) </a:t>
            </a:r>
            <a:r>
              <a:rPr lang="en-US" dirty="0" smtClean="0">
                <a:solidFill>
                  <a:srgbClr val="000000"/>
                </a:solidFill>
              </a:rPr>
              <a:t>Intensification </a:t>
            </a:r>
            <a:r>
              <a:rPr lang="en-US" dirty="0">
                <a:solidFill>
                  <a:srgbClr val="000000"/>
                </a:solidFill>
              </a:rPr>
              <a:t>of competitiveness (deregulation) </a:t>
            </a:r>
            <a:r>
              <a:rPr lang="en-US" dirty="0" smtClean="0">
                <a:solidFill>
                  <a:srgbClr val="000000"/>
                </a:solidFill>
              </a:rPr>
              <a:t>leads </a:t>
            </a:r>
            <a:r>
              <a:rPr lang="en-US" dirty="0">
                <a:solidFill>
                  <a:srgbClr val="000000"/>
                </a:solidFill>
              </a:rPr>
              <a:t>to increasing </a:t>
            </a:r>
            <a:r>
              <a:rPr lang="en-US" dirty="0" smtClean="0">
                <a:solidFill>
                  <a:srgbClr val="000000"/>
                </a:solidFill>
              </a:rPr>
              <a:t>inequality.</a:t>
            </a:r>
            <a:endParaRPr lang="en-US" dirty="0">
              <a:solidFill>
                <a:srgbClr val="000000"/>
              </a:solidFill>
            </a:endParaRPr>
          </a:p>
          <a:p>
            <a:pPr marL="457200" indent="-457200">
              <a:lnSpc>
                <a:spcPct val="85000"/>
              </a:lnSpc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457200" indent="-457200">
              <a:lnSpc>
                <a:spcPct val="85000"/>
              </a:lnSpc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c)  Explanation for intensification of competition in the </a:t>
            </a:r>
            <a:r>
              <a:rPr lang="en-US" dirty="0" smtClean="0">
                <a:solidFill>
                  <a:srgbClr val="000000"/>
                </a:solidFill>
              </a:rPr>
              <a:t>U.S.A.</a:t>
            </a:r>
            <a:endParaRPr lang="en-US" dirty="0">
              <a:solidFill>
                <a:srgbClr val="000000"/>
              </a:solidFill>
            </a:endParaRPr>
          </a:p>
          <a:p>
            <a:pPr marL="685800" lvl="1" indent="-228600">
              <a:buFontTx/>
              <a:buChar char="•"/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Decline of unions</a:t>
            </a:r>
          </a:p>
          <a:p>
            <a:pPr marL="685800" lvl="1" indent="-228600">
              <a:buFontTx/>
              <a:buChar char="•"/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Decline of government regulation</a:t>
            </a:r>
          </a:p>
          <a:p>
            <a:pPr marL="685800" lvl="1" indent="-228600">
              <a:spcAft>
                <a:spcPct val="30000"/>
              </a:spcAft>
              <a:buFontTx/>
              <a:buChar char="•"/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Increased global competition</a:t>
            </a:r>
          </a:p>
          <a:p>
            <a:pPr marL="457200" indent="-457200"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d)  Technological change</a:t>
            </a:r>
          </a:p>
          <a:p>
            <a:pPr marL="457200" indent="-457200"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779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09600" y="763102"/>
            <a:ext cx="8077200" cy="489364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274320" tIns="182880" rIns="182880" bIns="274320" anchor="ctr">
            <a:spAutoFit/>
          </a:bodyPr>
          <a:lstStyle>
            <a:lvl1pPr marL="457200" indent="-457200" eaLnBrk="0" hangingPunct="0"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/>
              <a:t>Social Structural causes of inequality:</a:t>
            </a:r>
          </a:p>
          <a:p>
            <a:pPr algn="ctr" eaLnBrk="1" hangingPunct="1"/>
            <a:r>
              <a:rPr lang="en-US" altLang="en-US" sz="2800" b="1" dirty="0"/>
              <a:t>#3 Wealth inequality</a:t>
            </a:r>
          </a:p>
          <a:p>
            <a:pPr eaLnBrk="1" hangingPunct="1"/>
            <a:endParaRPr lang="en-US" altLang="en-US" b="1" dirty="0"/>
          </a:p>
          <a:p>
            <a:pPr eaLnBrk="1" hangingPunct="1">
              <a:spcAft>
                <a:spcPts val="1200"/>
              </a:spcAft>
              <a:buFontTx/>
              <a:buAutoNum type="arabicPeriod"/>
            </a:pPr>
            <a:r>
              <a:rPr lang="en-US" altLang="en-US" dirty="0"/>
              <a:t>Difficult for average person to accumulate much wealth through savings.</a:t>
            </a:r>
          </a:p>
          <a:p>
            <a:pPr eaLnBrk="1" hangingPunct="1">
              <a:spcAft>
                <a:spcPts val="1200"/>
              </a:spcAft>
              <a:buFontTx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Stagnation of household income since the early 1970s means that discretionary income for most people has not grown much.</a:t>
            </a:r>
          </a:p>
          <a:p>
            <a:pPr eaLnBrk="1" hangingPunct="1">
              <a:spcAft>
                <a:spcPts val="1200"/>
              </a:spcAft>
              <a:buFontTx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Fantastic rise in employment earnings at high end of market has allowed professionals and managers to turn surplus earnings into capitalist wealth (stocks, bonds,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09600" y="763102"/>
            <a:ext cx="8077200" cy="489364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274320" tIns="182880" rIns="182880" bIns="274320" anchor="ctr">
            <a:spAutoFit/>
          </a:bodyPr>
          <a:lstStyle>
            <a:lvl1pPr marL="457200" indent="-457200" eaLnBrk="0" hangingPunct="0"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0000"/>
                </a:solidFill>
              </a:rPr>
              <a:t>Social Structural causes of inequality:</a:t>
            </a:r>
          </a:p>
          <a:p>
            <a:pPr algn="ctr" eaLnBrk="1" hangingPunct="1"/>
            <a:r>
              <a:rPr lang="en-US" altLang="en-US" sz="2800" b="1" dirty="0">
                <a:solidFill>
                  <a:srgbClr val="000000"/>
                </a:solidFill>
              </a:rPr>
              <a:t>#3 Wealth inequality</a:t>
            </a:r>
          </a:p>
          <a:p>
            <a:pPr eaLnBrk="1" hangingPunct="1"/>
            <a:endParaRPr lang="en-US" altLang="en-US" b="1" dirty="0">
              <a:solidFill>
                <a:srgbClr val="000000"/>
              </a:solidFill>
            </a:endParaRPr>
          </a:p>
          <a:p>
            <a:pPr eaLnBrk="1" hangingPunct="1">
              <a:spcAft>
                <a:spcPts val="1200"/>
              </a:spcAft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</a:rPr>
              <a:t>Difficult for average person to accumulate much wealth through savings.</a:t>
            </a:r>
          </a:p>
          <a:p>
            <a:pPr eaLnBrk="1" hangingPunct="1">
              <a:spcAft>
                <a:spcPts val="1200"/>
              </a:spcAft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</a:rPr>
              <a:t>Stagnation of household income since the early 1970s means that discretionary income for most people has not grown much.</a:t>
            </a:r>
          </a:p>
          <a:p>
            <a:pPr eaLnBrk="1" hangingPunct="1">
              <a:spcAft>
                <a:spcPts val="1200"/>
              </a:spcAft>
              <a:buFontTx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Fantastic rise in employment earnings at high end of market has allowed professionals and managers to turn surplus earnings into capitalist wealth (stocks, bonds, etc.)</a:t>
            </a:r>
          </a:p>
        </p:txBody>
      </p:sp>
    </p:spTree>
    <p:extLst>
      <p:ext uri="{BB962C8B-B14F-4D97-AF65-F5344CB8AC3E}">
        <p14:creationId xmlns:p14="http://schemas.microsoft.com/office/powerpoint/2010/main" val="6768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09600" y="763102"/>
            <a:ext cx="8077200" cy="489364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274320" tIns="182880" rIns="182880" bIns="274320" anchor="ctr">
            <a:spAutoFit/>
          </a:bodyPr>
          <a:lstStyle>
            <a:lvl1pPr marL="457200" indent="-457200" eaLnBrk="0" hangingPunct="0"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0000"/>
                </a:solidFill>
              </a:rPr>
              <a:t>Social Structural causes of inequality:</a:t>
            </a:r>
          </a:p>
          <a:p>
            <a:pPr algn="ctr" eaLnBrk="1" hangingPunct="1"/>
            <a:r>
              <a:rPr lang="en-US" altLang="en-US" sz="2800" b="1" dirty="0">
                <a:solidFill>
                  <a:srgbClr val="000000"/>
                </a:solidFill>
              </a:rPr>
              <a:t>#3 Wealth inequality</a:t>
            </a:r>
          </a:p>
          <a:p>
            <a:pPr eaLnBrk="1" hangingPunct="1"/>
            <a:endParaRPr lang="en-US" altLang="en-US" b="1" dirty="0">
              <a:solidFill>
                <a:srgbClr val="000000"/>
              </a:solidFill>
            </a:endParaRPr>
          </a:p>
          <a:p>
            <a:pPr eaLnBrk="1" hangingPunct="1">
              <a:spcAft>
                <a:spcPts val="1200"/>
              </a:spcAft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</a:rPr>
              <a:t>Difficult for average person to accumulate much wealth through savings.</a:t>
            </a:r>
          </a:p>
          <a:p>
            <a:pPr eaLnBrk="1" hangingPunct="1">
              <a:spcAft>
                <a:spcPts val="1200"/>
              </a:spcAft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</a:rPr>
              <a:t>Stagnation of household income since the early 1970s means that discretionary income for most people has not grown much.</a:t>
            </a:r>
          </a:p>
          <a:p>
            <a:pPr eaLnBrk="1" hangingPunct="1">
              <a:spcAft>
                <a:spcPts val="1200"/>
              </a:spcAft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</a:rPr>
              <a:t>Fantastic rise in employment earnings at high end of market has allowed professionals and managers to turn surplus earnings into capitalist wealth (stocks, bonds, etc.)</a:t>
            </a:r>
          </a:p>
        </p:txBody>
      </p:sp>
    </p:spTree>
    <p:extLst>
      <p:ext uri="{BB962C8B-B14F-4D97-AF65-F5344CB8AC3E}">
        <p14:creationId xmlns:p14="http://schemas.microsoft.com/office/powerpoint/2010/main" val="6768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3614694" y="640557"/>
          <a:ext cx="4964907" cy="4131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2531" name="Group 14"/>
          <p:cNvGrpSpPr>
            <a:grpSpLocks/>
          </p:cNvGrpSpPr>
          <p:nvPr/>
        </p:nvGrpSpPr>
        <p:grpSpPr bwMode="auto">
          <a:xfrm>
            <a:off x="1905000" y="4495800"/>
            <a:ext cx="5562600" cy="1354138"/>
            <a:chOff x="609600" y="4343400"/>
            <a:chExt cx="5562600" cy="1354217"/>
          </a:xfrm>
        </p:grpSpPr>
        <p:sp>
          <p:nvSpPr>
            <p:cNvPr id="22538" name="TextBox 2"/>
            <p:cNvSpPr txBox="1">
              <a:spLocks noChangeArrowheads="1"/>
            </p:cNvSpPr>
            <p:nvPr/>
          </p:nvSpPr>
          <p:spPr bwMode="auto">
            <a:xfrm>
              <a:off x="609600" y="4343400"/>
              <a:ext cx="5562600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en-US" altLang="en-US" sz="1800">
                  <a:latin typeface="Arial" panose="020B0604020202020204" pitchFamily="34" charset="0"/>
                  <a:cs typeface="Arial" panose="020B0604020202020204" pitchFamily="34" charset="0"/>
                </a:rPr>
                <a:t>Richest 1% of households</a:t>
              </a:r>
            </a:p>
            <a:p>
              <a:pPr eaLnBrk="1" hangingPunct="1">
                <a:spcAft>
                  <a:spcPts val="600"/>
                </a:spcAft>
              </a:pPr>
              <a:r>
                <a:rPr lang="en-US" altLang="en-US" sz="1800">
                  <a:latin typeface="Arial" panose="020B0604020202020204" pitchFamily="34" charset="0"/>
                  <a:cs typeface="Arial" panose="020B0604020202020204" pitchFamily="34" charset="0"/>
                </a:rPr>
                <a:t>Next richest 9% of households</a:t>
              </a:r>
            </a:p>
            <a:p>
              <a:pPr eaLnBrk="1" hangingPunct="1"/>
              <a:r>
                <a:rPr lang="en-US" altLang="en-US" sz="1800">
                  <a:latin typeface="Arial" panose="020B0604020202020204" pitchFamily="34" charset="0"/>
                  <a:cs typeface="Arial" panose="020B0604020202020204" pitchFamily="34" charset="0"/>
                </a:rPr>
                <a:t>Bottom 90% of households</a:t>
              </a:r>
            </a:p>
            <a:p>
              <a:pPr eaLnBrk="1" hangingPunct="1"/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4800" y="4495809"/>
              <a:ext cx="533400" cy="22861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4800" y="4800627"/>
              <a:ext cx="533400" cy="22861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14800" y="5105444"/>
              <a:ext cx="533400" cy="228613"/>
            </a:xfrm>
            <a:prstGeom prst="rect">
              <a:avLst/>
            </a:prstGeom>
            <a:solidFill>
              <a:srgbClr val="007DD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2532" name="TextBox 12"/>
          <p:cNvSpPr txBox="1">
            <a:spLocks noChangeArrowheads="1"/>
          </p:cNvSpPr>
          <p:nvPr/>
        </p:nvSpPr>
        <p:spPr bwMode="auto">
          <a:xfrm>
            <a:off x="990600" y="152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Household income</a:t>
            </a:r>
          </a:p>
        </p:txBody>
      </p:sp>
      <p:sp>
        <p:nvSpPr>
          <p:cNvPr id="22533" name="TextBox 13"/>
          <p:cNvSpPr txBox="1">
            <a:spLocks noChangeArrowheads="1"/>
          </p:cNvSpPr>
          <p:nvPr/>
        </p:nvSpPr>
        <p:spPr bwMode="auto">
          <a:xfrm>
            <a:off x="4876800" y="152400"/>
            <a:ext cx="403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Household net Financial Assets</a:t>
            </a:r>
          </a:p>
        </p:txBody>
      </p:sp>
      <p:sp>
        <p:nvSpPr>
          <p:cNvPr id="22534" name="TextBox 15"/>
          <p:cNvSpPr txBox="1">
            <a:spLocks noChangeArrowheads="1"/>
          </p:cNvSpPr>
          <p:nvPr/>
        </p:nvSpPr>
        <p:spPr bwMode="auto">
          <a:xfrm>
            <a:off x="457200" y="59436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/>
              <a:t>Distribution of Household Income and Wealth, 2010</a:t>
            </a:r>
          </a:p>
        </p:txBody>
      </p:sp>
      <p:sp>
        <p:nvSpPr>
          <p:cNvPr id="22535" name="TextBox 12"/>
          <p:cNvSpPr txBox="1">
            <a:spLocks noChangeArrowheads="1"/>
          </p:cNvSpPr>
          <p:nvPr/>
        </p:nvSpPr>
        <p:spPr bwMode="auto">
          <a:xfrm rot="-4962533">
            <a:off x="7747794" y="2686844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Richest 1%</a:t>
            </a:r>
          </a:p>
        </p:txBody>
      </p:sp>
      <p:sp>
        <p:nvSpPr>
          <p:cNvPr id="22536" name="TextBox 13"/>
          <p:cNvSpPr txBox="1">
            <a:spLocks noChangeArrowheads="1"/>
          </p:cNvSpPr>
          <p:nvPr/>
        </p:nvSpPr>
        <p:spPr bwMode="auto">
          <a:xfrm rot="-1601826">
            <a:off x="4914900" y="9128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Bottom 90%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-228600" y="533400"/>
          <a:ext cx="4722019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Chart 6"/>
          <p:cNvGraphicFramePr>
            <a:graphicFrameLocks/>
          </p:cNvGraphicFramePr>
          <p:nvPr/>
        </p:nvGraphicFramePr>
        <p:xfrm>
          <a:off x="177800" y="177800"/>
          <a:ext cx="8712200" cy="657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Chart" r:id="rId4" imgW="8715299" imgH="6391170" progId="Excel.Chart.8">
                  <p:embed/>
                </p:oleObj>
              </mc:Choice>
              <mc:Fallback>
                <p:oleObj name="Chart" r:id="rId4" imgW="8715299" imgH="6391170" progId="Excel.Chart.8">
                  <p:embed/>
                  <p:pic>
                    <p:nvPicPr>
                      <p:cNvPr id="0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77800"/>
                        <a:ext cx="8712200" cy="657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29000" y="457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Great U-Turn in Inequality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Chart 6"/>
          <p:cNvGraphicFramePr>
            <a:graphicFrameLocks/>
          </p:cNvGraphicFramePr>
          <p:nvPr/>
        </p:nvGraphicFramePr>
        <p:xfrm>
          <a:off x="177800" y="177800"/>
          <a:ext cx="8712200" cy="657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Chart" r:id="rId4" imgW="8715299" imgH="6391170" progId="Excel.Chart.8">
                  <p:embed/>
                </p:oleObj>
              </mc:Choice>
              <mc:Fallback>
                <p:oleObj name="Chart" r:id="rId4" imgW="8715299" imgH="6391170" progId="Excel.Chart.8">
                  <p:embed/>
                  <p:pic>
                    <p:nvPicPr>
                      <p:cNvPr id="0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77800"/>
                        <a:ext cx="8712200" cy="657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29000" y="457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Great U-Turn in Inequality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Chart 6"/>
          <p:cNvGraphicFramePr>
            <a:graphicFrameLocks/>
          </p:cNvGraphicFramePr>
          <p:nvPr/>
        </p:nvGraphicFramePr>
        <p:xfrm>
          <a:off x="177800" y="177800"/>
          <a:ext cx="8712200" cy="657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Chart" r:id="rId4" imgW="8715299" imgH="6391170" progId="Excel.Chart.8">
                  <p:embed/>
                </p:oleObj>
              </mc:Choice>
              <mc:Fallback>
                <p:oleObj name="Chart" r:id="rId4" imgW="8715299" imgH="6391170" progId="Excel.Chart.8">
                  <p:embed/>
                  <p:pic>
                    <p:nvPicPr>
                      <p:cNvPr id="0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77800"/>
                        <a:ext cx="8712200" cy="657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6629400" y="558165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9%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921625" y="4926013"/>
            <a:ext cx="8382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22.5%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340475" y="5334000"/>
            <a:ext cx="441325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8420100" y="4038600"/>
            <a:ext cx="190500" cy="892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29000" y="457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Great U-Turn in Inequality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7200"/>
            <a:ext cx="9144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rate of growth of family income by income group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1947-79 compared to 1979-2005</a:t>
            </a:r>
          </a:p>
        </p:txBody>
      </p:sp>
      <p:graphicFrame>
        <p:nvGraphicFramePr>
          <p:cNvPr id="26627" name="Chart 5"/>
          <p:cNvGraphicFramePr>
            <a:graphicFrameLocks/>
          </p:cNvGraphicFramePr>
          <p:nvPr/>
        </p:nvGraphicFramePr>
        <p:xfrm>
          <a:off x="141288" y="2133600"/>
          <a:ext cx="4430712" cy="382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r:id="rId3" imgW="4426080" imgH="3822523" progId="Excel.Chart.8">
                  <p:embed/>
                </p:oleObj>
              </mc:Choice>
              <mc:Fallback>
                <p:oleObj r:id="rId3" imgW="4426080" imgH="3822523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2133600"/>
                        <a:ext cx="4430712" cy="382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697521" y="2209800"/>
          <a:ext cx="43053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8232</TotalTime>
  <Words>1935</Words>
  <Application>Microsoft Office PowerPoint</Application>
  <PresentationFormat>On-screen Show (4:3)</PresentationFormat>
  <Paragraphs>308</Paragraphs>
  <Slides>43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65" baseType="lpstr">
      <vt:lpstr>Arial</vt:lpstr>
      <vt:lpstr>Calibri</vt:lpstr>
      <vt:lpstr>Cambria</vt:lpstr>
      <vt:lpstr>Times New Roman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Chart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 of Wisc-Madison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wright</dc:creator>
  <cp:lastModifiedBy>Erik Wright</cp:lastModifiedBy>
  <cp:revision>202</cp:revision>
  <cp:lastPrinted>2012-10-23T15:32:26Z</cp:lastPrinted>
  <dcterms:created xsi:type="dcterms:W3CDTF">2004-11-18T01:10:41Z</dcterms:created>
  <dcterms:modified xsi:type="dcterms:W3CDTF">2017-03-07T15:36:16Z</dcterms:modified>
</cp:coreProperties>
</file>